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 id="2147483765" r:id="rId2"/>
    <p:sldMasterId id="2147483777" r:id="rId3"/>
    <p:sldMasterId id="2147483790" r:id="rId4"/>
    <p:sldMasterId id="2147483803" r:id="rId5"/>
    <p:sldMasterId id="2147483815" r:id="rId6"/>
    <p:sldMasterId id="2147483827" r:id="rId7"/>
    <p:sldMasterId id="2147483839" r:id="rId8"/>
    <p:sldMasterId id="2147483852" r:id="rId9"/>
    <p:sldMasterId id="2147483854" r:id="rId10"/>
    <p:sldMasterId id="2147483866" r:id="rId11"/>
    <p:sldMasterId id="2147483878" r:id="rId12"/>
    <p:sldMasterId id="2147483881" r:id="rId13"/>
    <p:sldMasterId id="2147483884" r:id="rId14"/>
  </p:sldMasterIdLst>
  <p:notesMasterIdLst>
    <p:notesMasterId r:id="rId81"/>
  </p:notesMasterIdLst>
  <p:sldIdLst>
    <p:sldId id="257" r:id="rId15"/>
    <p:sldId id="336" r:id="rId16"/>
    <p:sldId id="342" r:id="rId17"/>
    <p:sldId id="333" r:id="rId18"/>
    <p:sldId id="344" r:id="rId19"/>
    <p:sldId id="346" r:id="rId20"/>
    <p:sldId id="338" r:id="rId21"/>
    <p:sldId id="349" r:id="rId22"/>
    <p:sldId id="348" r:id="rId23"/>
    <p:sldId id="337" r:id="rId24"/>
    <p:sldId id="340" r:id="rId25"/>
    <p:sldId id="351" r:id="rId26"/>
    <p:sldId id="369" r:id="rId27"/>
    <p:sldId id="334" r:id="rId28"/>
    <p:sldId id="353" r:id="rId29"/>
    <p:sldId id="354" r:id="rId30"/>
    <p:sldId id="355" r:id="rId31"/>
    <p:sldId id="356" r:id="rId32"/>
    <p:sldId id="347" r:id="rId33"/>
    <p:sldId id="339" r:id="rId34"/>
    <p:sldId id="341" r:id="rId35"/>
    <p:sldId id="352" r:id="rId36"/>
    <p:sldId id="350" r:id="rId37"/>
    <p:sldId id="263" r:id="rId38"/>
    <p:sldId id="357" r:id="rId39"/>
    <p:sldId id="358" r:id="rId40"/>
    <p:sldId id="359" r:id="rId41"/>
    <p:sldId id="360" r:id="rId42"/>
    <p:sldId id="362" r:id="rId43"/>
    <p:sldId id="363" r:id="rId44"/>
    <p:sldId id="364" r:id="rId45"/>
    <p:sldId id="365" r:id="rId46"/>
    <p:sldId id="366" r:id="rId47"/>
    <p:sldId id="367" r:id="rId48"/>
    <p:sldId id="368" r:id="rId49"/>
    <p:sldId id="370" r:id="rId50"/>
    <p:sldId id="343" r:id="rId51"/>
    <p:sldId id="372" r:id="rId52"/>
    <p:sldId id="373" r:id="rId53"/>
    <p:sldId id="374" r:id="rId54"/>
    <p:sldId id="383" r:id="rId55"/>
    <p:sldId id="345" r:id="rId56"/>
    <p:sldId id="375" r:id="rId57"/>
    <p:sldId id="371" r:id="rId58"/>
    <p:sldId id="260" r:id="rId59"/>
    <p:sldId id="361" r:id="rId60"/>
    <p:sldId id="376" r:id="rId61"/>
    <p:sldId id="377" r:id="rId62"/>
    <p:sldId id="385" r:id="rId63"/>
    <p:sldId id="261" r:id="rId64"/>
    <p:sldId id="284" r:id="rId65"/>
    <p:sldId id="267" r:id="rId66"/>
    <p:sldId id="285" r:id="rId67"/>
    <p:sldId id="262" r:id="rId68"/>
    <p:sldId id="265" r:id="rId69"/>
    <p:sldId id="264" r:id="rId70"/>
    <p:sldId id="266" r:id="rId71"/>
    <p:sldId id="378" r:id="rId72"/>
    <p:sldId id="379" r:id="rId73"/>
    <p:sldId id="380" r:id="rId74"/>
    <p:sldId id="332" r:id="rId75"/>
    <p:sldId id="381" r:id="rId76"/>
    <p:sldId id="382" r:id="rId77"/>
    <p:sldId id="270" r:id="rId78"/>
    <p:sldId id="384" r:id="rId79"/>
    <p:sldId id="287"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556" autoAdjust="0"/>
  </p:normalViewPr>
  <p:slideViewPr>
    <p:cSldViewPr snapToGrid="0" snapToObjects="1">
      <p:cViewPr varScale="1">
        <p:scale>
          <a:sx n="120" d="100"/>
          <a:sy n="120" d="100"/>
        </p:scale>
        <p:origin x="-12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92"/>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slide" Target="slides/slide61.xml"/><Relationship Id="rId76" Type="http://schemas.openxmlformats.org/officeDocument/2006/relationships/slide" Target="slides/slide62.xml"/><Relationship Id="rId77" Type="http://schemas.openxmlformats.org/officeDocument/2006/relationships/slide" Target="slides/slide63.xml"/><Relationship Id="rId78" Type="http://schemas.openxmlformats.org/officeDocument/2006/relationships/slide" Target="slides/slide64.xml"/><Relationship Id="rId79" Type="http://schemas.openxmlformats.org/officeDocument/2006/relationships/slide" Target="slides/slide6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80" Type="http://schemas.openxmlformats.org/officeDocument/2006/relationships/slide" Target="slides/slide66.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What’s your attitude about plugging through stories you don’t understand—or worse, the… (oh, my!) genealogies!</a:t>
            </a:r>
            <a:r>
              <a:rPr lang="en-SG" dirty="0" smtClean="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What is the proper Christians response to this first 3/4ths of the Bible?</a:t>
            </a:r>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OT was highly regarded in Jesus’ time, but early believers in Christ didn’t know how his coming changed things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5E6070-0C9F-6B4B-BFED-8BB16BBA360A}" type="slidenum">
              <a:rPr lang="zh-CN" altLang="en-US" sz="1200">
                <a:solidFill>
                  <a:srgbClr val="000000"/>
                </a:solidFill>
              </a:rPr>
              <a:pPr/>
              <a:t>13</a:t>
            </a:fld>
            <a:endParaRPr lang="en-US" altLang="zh-CN" sz="1200">
              <a:solidFill>
                <a:srgbClr val="000000"/>
              </a:solidFill>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sz="1200" kern="1200" dirty="0" smtClean="0">
              <a:solidFill>
                <a:schemeClr val="tx1"/>
              </a:solidFill>
              <a:effectLst/>
              <a:latin typeface="+mn-lt"/>
              <a:ea typeface="+mn-ea"/>
              <a:cs typeface="+mn-cs"/>
            </a:endParaRPr>
          </a:p>
          <a:p>
            <a:pPr eaLnBrk="1" hangingPunct="1"/>
            <a:r>
              <a:rPr lang="en-US" sz="1200" kern="1200" dirty="0" smtClean="0">
                <a:solidFill>
                  <a:schemeClr val="tx1"/>
                </a:solidFill>
                <a:effectLst/>
                <a:latin typeface="+mn-lt"/>
                <a:ea typeface="+mn-ea"/>
                <a:cs typeface="+mn-cs"/>
              </a:rPr>
              <a:t>God graciously established the Law with Israel at Mount Sinai.  It was the governing charter with the nation and was far superior to any law code of the surrounding nations</a:t>
            </a:r>
            <a:r>
              <a:rPr lang="en-SG" dirty="0" smtClean="0">
                <a:effectLst/>
              </a:rPr>
              <a:t> </a:t>
            </a:r>
            <a:endParaRPr lang="zh-CN" alt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dirty="0" smtClean="0">
                <a:cs typeface="ＭＳ Ｐゴシック" charset="0"/>
              </a:rPr>
              <a:t>God graciously established the Law with Israel at Mount Sinai.  It was the governing charter with the nation and was far superior to any law code of the surrounding nations.</a:t>
            </a:r>
          </a:p>
          <a:p>
            <a:r>
              <a:rPr lang="en-US" dirty="0" smtClean="0">
                <a:cs typeface="ＭＳ Ｐゴシック" charset="0"/>
              </a:rPr>
              <a:t>1. The Law dealt with sin by providing a system of atonement instead of just appeasing the deity like the pagans.</a:t>
            </a:r>
          </a:p>
          <a:p>
            <a:r>
              <a:rPr lang="en-US" dirty="0" smtClean="0">
                <a:cs typeface="ＭＳ Ｐゴシック" charset="0"/>
              </a:rPr>
              <a:t>2. The Law treated all classes of society the same, unlike the Code of Hammurabi that favored the rich.</a:t>
            </a:r>
          </a:p>
          <a:p>
            <a:r>
              <a:rPr lang="en-US" dirty="0" smtClean="0">
                <a:cs typeface="ＭＳ Ｐゴシック" charset="0"/>
              </a:rPr>
              <a:t>3. The Law was given from the hand of God himself rather than simply being invented by sinful man.</a:t>
            </a:r>
          </a:p>
          <a:p>
            <a:r>
              <a:rPr lang="en-US" dirty="0" smtClean="0">
                <a:cs typeface="ＭＳ Ｐゴシック" charset="0"/>
              </a:rPr>
              <a:t>4. The Law established a relationship with the Jewish people uniquely in the Mid-East.</a:t>
            </a:r>
          </a:p>
          <a:p>
            <a:r>
              <a:rPr lang="en-US" dirty="0" smtClean="0">
                <a:cs typeface="ＭＳ Ｐゴシック" charset="0"/>
              </a:rPr>
              <a:t>5.</a:t>
            </a:r>
            <a:r>
              <a:rPr lang="en-US" baseline="0" dirty="0" smtClean="0">
                <a:cs typeface="ＭＳ Ｐゴシック" charset="0"/>
              </a:rPr>
              <a:t> </a:t>
            </a:r>
            <a:r>
              <a:rPr lang="en-US" dirty="0" smtClean="0">
                <a:cs typeface="ＭＳ Ｐゴシック" charset="0"/>
              </a:rPr>
              <a:t>No wonder that King David said, </a:t>
            </a:r>
            <a:r>
              <a:rPr lang="ru-RU" dirty="0" smtClean="0">
                <a:cs typeface="ＭＳ Ｐゴシック" charset="0"/>
              </a:rPr>
              <a:t>"</a:t>
            </a:r>
            <a:r>
              <a:rPr lang="en-US" dirty="0" smtClean="0">
                <a:cs typeface="ＭＳ Ｐゴシック" charset="0"/>
              </a:rPr>
              <a:t>Oh, how I love your Law</a:t>
            </a:r>
            <a:r>
              <a:rPr lang="ru-RU" dirty="0" smtClean="0">
                <a:cs typeface="ＭＳ Ｐゴシック" charset="0"/>
              </a:rPr>
              <a:t>"</a:t>
            </a:r>
            <a:r>
              <a:rPr lang="en-US" dirty="0" smtClean="0">
                <a:cs typeface="ＭＳ Ｐゴシック" charset="0"/>
              </a:rPr>
              <a:t>!</a:t>
            </a:r>
          </a:p>
          <a:p>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NT Jews so adored the OT that they could never conceive of anything better. They needed to see that, better than the Law, was the Lawgiver himself</a:t>
            </a:r>
            <a:r>
              <a:rPr lang="en-SG" sz="1200" kern="1200" dirty="0" smtClean="0">
                <a:solidFill>
                  <a:schemeClr val="tx1"/>
                </a:solidFill>
                <a:effectLst/>
                <a:latin typeface="+mn-lt"/>
                <a:ea typeface="+mn-ea"/>
                <a:cs typeface="+mn-cs"/>
              </a:rPr>
              <a:t>!</a:t>
            </a:r>
            <a:endParaRPr lang="en-US" dirty="0" smtClean="0">
              <a:cs typeface="ＭＳ Ｐゴシック" charset="0"/>
            </a:endParaRPr>
          </a:p>
          <a:p>
            <a:pPr marL="0" marR="0" lvl="4"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Christ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teaching brought some confusion</a:t>
            </a:r>
            <a:r>
              <a:rPr lang="en-SG" sz="1200" kern="1200" dirty="0" smtClean="0">
                <a:solidFill>
                  <a:schemeClr val="tx1"/>
                </a:solidFill>
                <a:effectLst/>
                <a:latin typeface="+mn-lt"/>
                <a:ea typeface="+mn-ea"/>
                <a:cs typeface="+mn-cs"/>
              </a:rPr>
              <a:t>.</a:t>
            </a:r>
            <a:endParaRPr lang="en-US" dirty="0" smtClean="0">
              <a:cs typeface="ＭＳ Ｐゴシック" charset="0"/>
            </a:endParaRP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cs typeface="ＭＳ Ｐゴシック" charset="0"/>
              </a:rPr>
              <a:t>Jews of Christ</a:t>
            </a:r>
            <a:r>
              <a:rPr lang="uk-UA" dirty="0" smtClean="0">
                <a:cs typeface="ＭＳ Ｐゴシック" charset="0"/>
              </a:rPr>
              <a:t>'</a:t>
            </a:r>
            <a:r>
              <a:rPr lang="en-US" dirty="0" smtClean="0">
                <a:cs typeface="ＭＳ Ｐゴシック" charset="0"/>
              </a:rPr>
              <a:t>s day, as well as us today, need to know how Jesus relates to the OT law.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dirty="0" smtClean="0">
                <a:cs typeface="ＭＳ Ｐゴシック" charset="0"/>
              </a:rPr>
              <a:t>Does he just add to it? Does he replace it? </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16</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sz="1200" kern="1200" dirty="0" smtClean="0">
              <a:solidFill>
                <a:schemeClr val="tx1"/>
              </a:solidFill>
              <a:effectLst/>
              <a:latin typeface="Arial" pitchFamily="-112" charset="0"/>
              <a:ea typeface="ＭＳ Ｐゴシック" charset="-128"/>
              <a:cs typeface="ＭＳ Ｐゴシック" charset="-128"/>
            </a:endParaRPr>
          </a:p>
          <a:p>
            <a:pPr eaLnBrk="1" hangingPunct="1"/>
            <a:r>
              <a:rPr lang="en-US" sz="1200" kern="1200" dirty="0" smtClean="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fruits</a:t>
            </a:r>
            <a:r>
              <a:rPr lang="ru-RU" sz="1200" kern="1200" dirty="0" smtClean="0">
                <a:solidFill>
                  <a:schemeClr val="tx1"/>
                </a:solidFill>
                <a:effectLst/>
                <a:latin typeface="Arial" pitchFamily="-112" charset="0"/>
                <a:ea typeface="ＭＳ Ｐゴシック" charset="-128"/>
                <a:cs typeface="ＭＳ Ｐゴシック" charset="-128"/>
              </a:rPr>
              <a:t>"</a:t>
            </a:r>
            <a:r>
              <a:rPr lang="en-US" sz="1200" kern="1200" dirty="0" smtClean="0">
                <a:solidFill>
                  <a:schemeClr val="tx1"/>
                </a:solidFill>
                <a:effectLst/>
                <a:latin typeface="Arial" pitchFamily="-112" charset="0"/>
                <a:ea typeface="ＭＳ Ｐゴシック" charset="-128"/>
                <a:cs typeface="ＭＳ Ｐゴシック" charset="-128"/>
              </a:rPr>
              <a:t> of repentance</a:t>
            </a:r>
            <a:r>
              <a:rPr lang="en-SG" sz="1200" kern="1200" dirty="0" smtClean="0">
                <a:solidFill>
                  <a:schemeClr val="tx1"/>
                </a:solidFill>
                <a:effectLst/>
                <a:latin typeface="Arial" pitchFamily="-112" charset="0"/>
                <a:ea typeface="ＭＳ Ｐゴシック" charset="-128"/>
                <a:cs typeface="ＭＳ Ｐゴシック" charset="-128"/>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Now that Christ had shared how to be blessed (5:1-12), we see the flip side of this: how to be a blessing to others.</a:t>
            </a:r>
            <a:r>
              <a:rPr lang="en-SG" dirty="0" smtClean="0">
                <a:effectLst/>
              </a:rPr>
              <a:t> </a:t>
            </a:r>
          </a:p>
          <a:p>
            <a:r>
              <a:rPr lang="en-SG" dirty="0" smtClean="0">
                <a:effectLst/>
              </a:rPr>
              <a:t>• </a:t>
            </a:r>
            <a:r>
              <a:rPr lang="en-US" sz="1200" kern="1200" dirty="0" smtClean="0">
                <a:solidFill>
                  <a:schemeClr val="tx1"/>
                </a:solidFill>
                <a:effectLst/>
                <a:latin typeface="+mn-lt"/>
                <a:ea typeface="+mn-ea"/>
                <a:cs typeface="+mn-cs"/>
              </a:rPr>
              <a:t>Some consider verses 13-16 a continuation of the Beatitudes since they still speak of the nature of those who know Christ—the attitudes and character they should show.</a:t>
            </a:r>
            <a:r>
              <a:rPr lang="en-SG" dirty="0" smtClean="0">
                <a:effectLst/>
              </a:rPr>
              <a:t> </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Influence people to follow God (MI restated). </a:t>
            </a:r>
          </a:p>
          <a:p>
            <a:r>
              <a:rPr lang="en-US" dirty="0" smtClean="0"/>
              <a:t>Impact others for good (MI restated).</a:t>
            </a:r>
          </a:p>
          <a:p>
            <a:r>
              <a:rPr lang="en-US" dirty="0" smtClean="0"/>
              <a:t>Show people God (MI restated).</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Christians neglect the Old Testament.</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Many OT predictions about Christ must happen before the OT is obsolete</a:t>
            </a:r>
            <a:r>
              <a:rPr lang="en-SG" dirty="0" smtClean="0">
                <a:effectLst/>
              </a:rPr>
              <a:t> </a:t>
            </a:r>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Did the people listening to Jesus’ preaching think that he was throwing out the OT (17a)?</a:t>
            </a:r>
            <a:r>
              <a:rPr lang="en-SG" dirty="0" smtClean="0">
                <a:effectLst/>
              </a:rPr>
              <a:t>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disregarded the oral traditions of the Pharisees, which they considered equal to the OT. He </a:t>
            </a:r>
            <a:r>
              <a:rPr lang="en-US" sz="1200" kern="1200" dirty="0" err="1" smtClean="0">
                <a:solidFill>
                  <a:schemeClr val="tx1"/>
                </a:solidFill>
                <a:effectLst/>
                <a:latin typeface="+mn-lt"/>
                <a:ea typeface="+mn-ea"/>
                <a:cs typeface="+mn-cs"/>
              </a:rPr>
              <a:t>didn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exactly please them on hand washing, fasting weekly, and associating with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unclean</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people, so they falsely accused him of disobeying God.</a:t>
            </a:r>
            <a:r>
              <a:rPr lang="en-SG" dirty="0" smtClean="0">
                <a:effectLst/>
              </a:rPr>
              <a:t> </a:t>
            </a:r>
          </a:p>
          <a:p>
            <a:r>
              <a:rPr lang="en-US" sz="1200" kern="1200" dirty="0" smtClean="0">
                <a:solidFill>
                  <a:schemeClr val="tx1"/>
                </a:solidFill>
                <a:effectLst/>
                <a:latin typeface="+mn-lt"/>
                <a:ea typeface="+mn-ea"/>
                <a:cs typeface="+mn-cs"/>
              </a:rPr>
              <a:t>Instead, Jesus taught on his own authority instead of citing the various rabbis.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Jesus declared to be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Lord of the Sabbath</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he was misunderstood as thinking that they </a:t>
            </a:r>
            <a:r>
              <a:rPr lang="en-US" sz="1200" kern="1200" dirty="0" err="1" smtClean="0">
                <a:solidFill>
                  <a:schemeClr val="tx1"/>
                </a:solidFill>
                <a:effectLst/>
                <a:latin typeface="+mn-lt"/>
                <a:ea typeface="+mn-ea"/>
                <a:cs typeface="+mn-cs"/>
              </a:rPr>
              <a:t>didn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have to obey the Sabbath.</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was accused of ignoring the OT Law in many instances when he was only getting the people back to its real intent.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the real issue was not whether people followed all the Sabbath rules of the Pharisees, but whether they rested and related to God and man.</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Why does Jesus mention “the Law or the Prophets” (17b)?</a:t>
            </a:r>
            <a:r>
              <a:rPr lang="en-SG" dirty="0" smtClean="0">
                <a:effectLst/>
              </a:rPr>
              <a:t>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fld id="{2BEE6431-106E-934B-AB8E-0AF78DB13A61}" type="slidenum">
              <a:rPr lang="en-US" sz="1200">
                <a:solidFill>
                  <a:prstClr val="black"/>
                </a:solidFill>
              </a:rPr>
              <a:pPr eaLnBrk="1" hangingPunct="1"/>
              <a:t>26</a:t>
            </a:fld>
            <a:endParaRPr lang="en-US" sz="1200">
              <a:solidFill>
                <a:prstClr val="black"/>
              </a:solidFill>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1200" kern="1200" dirty="0" smtClean="0">
              <a:solidFill>
                <a:schemeClr val="tx1"/>
              </a:solidFill>
              <a:effectLst/>
              <a:latin typeface="+mn-lt"/>
              <a:ea typeface="+mn-ea"/>
              <a:cs typeface="+mn-cs"/>
            </a:endParaRPr>
          </a:p>
          <a:p>
            <a:pPr eaLnBrk="1" hangingPunct="1"/>
            <a:r>
              <a:rPr lang="en-US" sz="1200" kern="1200" dirty="0" smtClean="0">
                <a:solidFill>
                  <a:schemeClr val="tx1"/>
                </a:solidFill>
                <a:effectLst/>
                <a:latin typeface="+mn-lt"/>
                <a:ea typeface="+mn-ea"/>
                <a:cs typeface="+mn-cs"/>
              </a:rPr>
              <a:t>We have the same OT books but a different order</a:t>
            </a:r>
            <a:r>
              <a:rPr lang="en-SG" dirty="0" smtClean="0">
                <a:effectLst/>
              </a:rPr>
              <a:t> </a:t>
            </a:r>
            <a:endParaRPr lang="en-US" dirty="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fld id="{BB883B5D-0DEA-554D-90C3-8862AC5A61FB}" type="slidenum">
              <a:rPr lang="en-US" sz="1200">
                <a:solidFill>
                  <a:prstClr val="black"/>
                </a:solidFill>
              </a:rPr>
              <a:pPr eaLnBrk="1" hangingPunct="1"/>
              <a:t>27</a:t>
            </a:fld>
            <a:endParaRPr lang="en-US" sz="1200">
              <a:solidFill>
                <a:prstClr val="black"/>
              </a:solidFill>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latin typeface="Arial" charset="0"/>
            </a:endParaRPr>
          </a:p>
          <a:p>
            <a:pPr eaLnBrk="1" hangingPunct="1"/>
            <a:r>
              <a:rPr lang="en-US" sz="1200" kern="1200" dirty="0" smtClean="0">
                <a:solidFill>
                  <a:schemeClr val="tx1"/>
                </a:solidFill>
                <a:effectLst/>
                <a:latin typeface="+mn-lt"/>
                <a:ea typeface="+mn-ea"/>
                <a:cs typeface="+mn-cs"/>
              </a:rPr>
              <a:t>The Hebrew OT is divided into three sections: Law, Prophets, and Writings</a:t>
            </a:r>
            <a:r>
              <a:rPr lang="en-SG" dirty="0" smtClean="0">
                <a:effectLst/>
              </a:rPr>
              <a:t> </a:t>
            </a:r>
            <a:endParaRPr lang="en-US" dirty="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fld id="{10953DFC-A472-EA43-9801-901DA219D81C}" type="slidenum">
              <a:rPr lang="en-US" sz="1200">
                <a:solidFill>
                  <a:prstClr val="black"/>
                </a:solidFill>
              </a:rPr>
              <a:pPr eaLnBrk="1" hangingPunct="1"/>
              <a:t>28</a:t>
            </a:fld>
            <a:endParaRPr lang="en-US" sz="1200">
              <a:solidFill>
                <a:prstClr val="black"/>
              </a:solidFill>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latin typeface="Arial" charset="0"/>
            </a:endParaRPr>
          </a:p>
          <a:p>
            <a:pPr eaLnBrk="1" hangingPunct="1"/>
            <a:r>
              <a:rPr lang="en-US" sz="1200" kern="1200" dirty="0" smtClean="0">
                <a:solidFill>
                  <a:schemeClr val="tx1"/>
                </a:solidFill>
                <a:effectLst/>
                <a:latin typeface="+mn-lt"/>
                <a:ea typeface="+mn-ea"/>
                <a:cs typeface="+mn-cs"/>
              </a:rPr>
              <a:t>Christ elsewhere mentions the Psalms too, probably giving this first book of the Writings division as representative of the whole section</a:t>
            </a:r>
            <a:r>
              <a:rPr lang="en-SG" sz="1200" kern="1200" dirty="0" smtClean="0">
                <a:solidFill>
                  <a:schemeClr val="tx1"/>
                </a:solidFill>
                <a:effectLst/>
                <a:latin typeface="+mn-lt"/>
                <a:ea typeface="+mn-ea"/>
                <a:cs typeface="+mn-cs"/>
              </a:rPr>
              <a:t>.</a:t>
            </a:r>
          </a:p>
          <a:p>
            <a:pPr eaLnBrk="1" hangingPunct="1"/>
            <a:r>
              <a:rPr lang="en-US" sz="1200" kern="1200" dirty="0" smtClean="0">
                <a:solidFill>
                  <a:schemeClr val="tx1"/>
                </a:solidFill>
                <a:effectLst/>
                <a:latin typeface="+mn-lt"/>
                <a:ea typeface="+mn-ea"/>
                <a:cs typeface="+mn-cs"/>
              </a:rPr>
              <a:t>Jesus is in all probability referring to the entire OT as sometimes “Law” itself refers to the whole OT.</a:t>
            </a:r>
            <a:r>
              <a:rPr lang="en-SG" dirty="0" smtClean="0">
                <a:effectLst/>
              </a:rPr>
              <a:t> </a:t>
            </a:r>
            <a:endParaRPr lang="en-US" dirty="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132F1B-3DFB-FB4B-BA2D-67976D50C442}" type="slidenum">
              <a:rPr lang="zh-CN" altLang="en-US" sz="1200">
                <a:solidFill>
                  <a:srgbClr val="000000"/>
                </a:solidFill>
                <a:latin typeface="Times New Roman" charset="0"/>
                <a:cs typeface="MS PGothic" charset="0"/>
              </a:rPr>
              <a:pPr eaLnBrk="1" hangingPunct="1"/>
              <a:t>29</a:t>
            </a:fld>
            <a:endParaRPr lang="en-US" altLang="zh-CN" sz="1200">
              <a:solidFill>
                <a:srgbClr val="000000"/>
              </a:solidFill>
              <a:latin typeface="Times New Roman"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tLang="zh-CN" dirty="0" smtClean="0">
              <a:latin typeface="Times New Roman" charset="0"/>
            </a:endParaRPr>
          </a:p>
          <a:p>
            <a:pPr eaLnBrk="1" hangingPunct="1"/>
            <a:r>
              <a:rPr lang="en-US" sz="1200" kern="1200" dirty="0" smtClean="0">
                <a:solidFill>
                  <a:schemeClr val="tx1"/>
                </a:solidFill>
                <a:effectLst/>
                <a:latin typeface="+mn-lt"/>
                <a:ea typeface="+mn-ea"/>
                <a:cs typeface="+mn-cs"/>
              </a:rPr>
              <a:t>Was the Pentateuch divided into parts, some of which we should still obey and others that don’t apply today</a:t>
            </a:r>
            <a:r>
              <a:rPr lang="en-SG" sz="1200" kern="1200" dirty="0" smtClean="0">
                <a:solidFill>
                  <a:schemeClr val="tx1"/>
                </a:solidFill>
                <a:effectLst/>
                <a:latin typeface="+mn-lt"/>
                <a:ea typeface="+mn-ea"/>
                <a:cs typeface="+mn-cs"/>
              </a:rPr>
              <a:t>?</a:t>
            </a:r>
            <a:endParaRPr lang="zh-CN" alt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lady told me she reads the whole Bible except Genesis and Revelation. She said she just get the point of the Genesis stories and the Revelation symbols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E1589CA-42AB-3D40-9B84-9DFABC4D498F}" type="slidenum">
              <a:rPr lang="zh-CN" altLang="en-US" sz="1200">
                <a:solidFill>
                  <a:prstClr val="black"/>
                </a:solidFill>
              </a:rPr>
              <a:pPr/>
              <a:t>30</a:t>
            </a:fld>
            <a:endParaRPr lang="en-US" altLang="zh-CN" sz="1200">
              <a:solidFill>
                <a:prstClr val="black"/>
              </a:solidFill>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tLang="zh-CN" dirty="0" smtClean="0">
              <a:latin typeface="Times New Roman" charset="0"/>
            </a:endParaRPr>
          </a:p>
          <a:p>
            <a:pPr eaLnBrk="1" hangingPunct="1"/>
            <a:r>
              <a:rPr lang="en-US" sz="1200" kern="1200" dirty="0" smtClean="0">
                <a:solidFill>
                  <a:schemeClr val="tx1"/>
                </a:solidFill>
                <a:effectLst/>
                <a:latin typeface="+mn-lt"/>
                <a:ea typeface="+mn-ea"/>
                <a:cs typeface="+mn-cs"/>
              </a:rPr>
              <a:t>This is a common approach: moral laws apply (esp. the Ten Commandments), but we don’t have to worry about civil or ceremonial laws today</a:t>
            </a:r>
            <a:r>
              <a:rPr lang="en-SG" dirty="0" smtClean="0">
                <a:effectLst/>
              </a:rPr>
              <a:t> </a:t>
            </a:r>
            <a:endParaRPr lang="zh-CN" altLang="en-US" dirty="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00ABE0A-B16F-0C4E-8155-5597C5AB0F1D}" type="slidenum">
              <a:rPr lang="zh-CN" altLang="en-US" sz="1200">
                <a:solidFill>
                  <a:prstClr val="black"/>
                </a:solidFill>
              </a:rPr>
              <a:pPr/>
              <a:t>31</a:t>
            </a:fld>
            <a:endParaRPr lang="en-US" altLang="zh-CN" sz="1200">
              <a:solidFill>
                <a:prstClr val="black"/>
              </a:solidFill>
            </a:endParaRPr>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tLang="zh-CN" dirty="0" smtClean="0">
              <a:latin typeface="Times New Roman" charset="0"/>
            </a:endParaRPr>
          </a:p>
          <a:p>
            <a:pPr eaLnBrk="1" hangingPunct="1"/>
            <a:r>
              <a:rPr lang="en-US" sz="1200" kern="1200" dirty="0" smtClean="0">
                <a:solidFill>
                  <a:schemeClr val="tx1"/>
                </a:solidFill>
                <a:effectLst/>
                <a:latin typeface="+mn-lt"/>
                <a:ea typeface="+mn-ea"/>
                <a:cs typeface="+mn-cs"/>
              </a:rPr>
              <a:t>This is a common approach: moral laws apply (esp. the Ten Commandments), but we don’t have to worry about civil or ceremonial laws today</a:t>
            </a:r>
            <a:r>
              <a:rPr lang="en-SG" dirty="0" smtClean="0">
                <a:effectLst/>
              </a:rPr>
              <a:t> </a:t>
            </a:r>
            <a:endParaRPr lang="zh-CN" altLang="en-US" dirty="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B09DF8-151B-484C-91A2-E01230B66954}" type="slidenum">
              <a:rPr lang="zh-CN" altLang="en-US" sz="1200">
                <a:solidFill>
                  <a:prstClr val="black"/>
                </a:solidFill>
              </a:rPr>
              <a:pPr/>
              <a:t>33</a:t>
            </a:fld>
            <a:endParaRPr lang="en-US" altLang="zh-CN" sz="1200">
              <a:solidFill>
                <a:prstClr val="black"/>
              </a:solidFill>
            </a:endParaRPr>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05661A7-F02D-824C-B41D-695D37AD302C}" type="slidenum">
              <a:rPr lang="zh-CN" altLang="en-US" sz="1200">
                <a:solidFill>
                  <a:prstClr val="black"/>
                </a:solidFill>
              </a:rPr>
              <a:pPr/>
              <a:t>34</a:t>
            </a:fld>
            <a:endParaRPr lang="en-US" altLang="zh-CN" sz="1200">
              <a:solidFill>
                <a:prstClr val="black"/>
              </a:solidFill>
            </a:endParaRPr>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4A9BCFC-9104-DB41-9B26-75188B3DAEE1}" type="slidenum">
              <a:rPr lang="zh-CN" altLang="en-US" sz="1200">
                <a:solidFill>
                  <a:prstClr val="black"/>
                </a:solidFill>
              </a:rPr>
              <a:pPr/>
              <a:t>35</a:t>
            </a:fld>
            <a:endParaRPr lang="en-US" altLang="zh-CN" sz="1200">
              <a:solidFill>
                <a:prstClr val="black"/>
              </a:solidFill>
            </a:endParaRPr>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B79297-C519-C445-8317-BE0A0CDF8BFD}" type="slidenum">
              <a:rPr lang="en-US" sz="1200">
                <a:solidFill>
                  <a:srgbClr val="000000"/>
                </a:solidFill>
              </a:rPr>
              <a:pPr eaLnBrk="1" hangingPunct="1"/>
              <a:t>36</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GB" dirty="0" smtClean="0">
              <a:latin typeface="Times New Roman"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There’re actually at least five major approaches to how Christians relate to the Old Testament </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Many teachers maintain that the law has abiding validity.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Berkhof writes,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law is a rule of life for believers, reminding them of their duties and leading them in the way of life and salvation.</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Strong agrees: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Christ does not free us from the law as a rule of life.</a:t>
            </a:r>
            <a:r>
              <a:rPr lang="ru-RU" sz="1200" kern="1200" dirty="0" smtClean="0">
                <a:solidFill>
                  <a:schemeClr val="tx1"/>
                </a:solidFill>
                <a:effectLst/>
                <a:latin typeface="+mn-lt"/>
                <a:ea typeface="+mn-ea"/>
                <a:cs typeface="+mn-cs"/>
              </a:rPr>
              <a: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Allis also notes,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The law is a declaration of the will of God for man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salvation.</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Likewise, many other scholars also teach that the Law continues into the present age or that Paul was confused regarding the law</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function.</a:t>
            </a:r>
            <a:endParaRPr lang="en-SG" sz="1200" kern="1200" dirty="0" smtClean="0">
              <a:solidFill>
                <a:schemeClr val="tx1"/>
              </a:solidFill>
              <a:effectLst/>
              <a:latin typeface="+mn-lt"/>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solidFill>
                  <a:prstClr val="black"/>
                </a:solidFill>
              </a:rPr>
              <a:pPr eaLnBrk="1" hangingPunct="1"/>
              <a:t>38</a:t>
            </a:fld>
            <a:endParaRPr lang="en-US" sz="1200">
              <a:solidFill>
                <a:prstClr val="black"/>
              </a:solidFill>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067BF0-DB0F-BE43-B2F6-FF42BDD71986}" type="slidenum">
              <a:rPr lang="en-US" sz="1200">
                <a:solidFill>
                  <a:prstClr val="black"/>
                </a:solidFill>
              </a:rPr>
              <a:pPr eaLnBrk="1" hangingPunct="1"/>
              <a:t>39</a:t>
            </a:fld>
            <a:endParaRPr lang="en-US" sz="1200">
              <a:solidFill>
                <a:prstClr val="black"/>
              </a:solidFill>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Can Christians today have tattoos even though they are prohibited by the OT Law?</a:t>
            </a:r>
          </a:p>
          <a:p>
            <a:r>
              <a:rPr lang="en-US">
                <a:latin typeface="Times New Roman" charset="0"/>
                <a:ea typeface="ＭＳ Ｐゴシック" charset="0"/>
                <a:cs typeface="ＭＳ Ｐゴシック"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3AFC4-2AC4-B242-9267-07AF8D4EFF27}" type="slidenum">
              <a:rPr lang="en-US" sz="1200">
                <a:solidFill>
                  <a:prstClr val="black"/>
                </a:solidFill>
              </a:rPr>
              <a:pPr eaLnBrk="1" hangingPunct="1"/>
              <a:t>40</a:t>
            </a:fld>
            <a:endParaRPr lang="en-US"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pastor recently told a friend that he never preaches from the OT because it’s too hard. God seems like a different God.</a:t>
            </a:r>
            <a:r>
              <a:rPr lang="en-SG" dirty="0" smtClean="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https://</a:t>
            </a:r>
            <a:r>
              <a:rPr lang="en-US" dirty="0" err="1" smtClean="0">
                <a:cs typeface="ＭＳ Ｐゴシック" charset="0"/>
              </a:rPr>
              <a:t>www.reddit.com</a:t>
            </a:r>
            <a:r>
              <a:rPr lang="en-US" dirty="0" smtClean="0">
                <a:cs typeface="ＭＳ Ｐゴシック" charset="0"/>
              </a:rPr>
              <a:t>/r/atheism/comments/10ghp5/</a:t>
            </a:r>
            <a:r>
              <a:rPr lang="en-US" dirty="0" err="1" smtClean="0">
                <a:cs typeface="ＭＳ Ｐゴシック" charset="0"/>
              </a:rPr>
              <a:t>the_old_testament_doesnt_apply_unless</a:t>
            </a:r>
            <a:r>
              <a:rPr lang="en-US" dirty="0" smtClean="0">
                <a:cs typeface="ＭＳ Ｐゴシック" charset="0"/>
              </a:rPr>
              <a:t>/</a:t>
            </a:r>
          </a:p>
          <a:p>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mn-lt"/>
                <a:ea typeface="+mn-ea"/>
                <a:cs typeface="+mn-cs"/>
              </a:rPr>
              <a:t>Paul's saw the law as a whole.  His point is that if one is required to keep </a:t>
            </a:r>
            <a:r>
              <a:rPr lang="en-US" sz="1200" i="1" kern="1200" dirty="0" smtClean="0">
                <a:solidFill>
                  <a:schemeClr val="tx1"/>
                </a:solidFill>
                <a:effectLst/>
                <a:latin typeface="+mn-lt"/>
                <a:ea typeface="+mn-ea"/>
                <a:cs typeface="+mn-cs"/>
              </a:rPr>
              <a:t>any</a:t>
            </a:r>
            <a:r>
              <a:rPr lang="en-US" sz="1200" kern="1200" dirty="0" smtClean="0">
                <a:solidFill>
                  <a:schemeClr val="tx1"/>
                </a:solidFill>
                <a:effectLst/>
                <a:latin typeface="+mn-lt"/>
                <a:ea typeface="+mn-ea"/>
                <a:cs typeface="+mn-cs"/>
              </a:rPr>
              <a:t> part of it, he is obligated to keep </a:t>
            </a:r>
            <a:r>
              <a:rPr lang="en-US" sz="1200" i="1" kern="1200" dirty="0" smtClean="0">
                <a:solidFill>
                  <a:schemeClr val="tx1"/>
                </a:solidFill>
                <a:effectLst/>
                <a:latin typeface="+mn-lt"/>
                <a:ea typeface="+mn-ea"/>
                <a:cs typeface="+mn-cs"/>
              </a:rPr>
              <a:t>all </a:t>
            </a:r>
            <a:r>
              <a:rPr lang="en-US" sz="1200" kern="1200" dirty="0" smtClean="0">
                <a:solidFill>
                  <a:schemeClr val="tx1"/>
                </a:solidFill>
                <a:effectLst/>
                <a:latin typeface="+mn-lt"/>
                <a:ea typeface="+mn-ea"/>
                <a:cs typeface="+mn-cs"/>
              </a:rPr>
              <a:t>of it.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43</a:t>
            </a:fld>
            <a:endParaRPr lang="en-US"/>
          </a:p>
        </p:txBody>
      </p:sp>
    </p:spTree>
    <p:extLst>
      <p:ext uri="{BB962C8B-B14F-4D97-AF65-F5344CB8AC3E}">
        <p14:creationId xmlns:p14="http://schemas.microsoft.com/office/powerpoint/2010/main" val="19066132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3AD9C3-FA91-7F4B-AA8F-93B5E169A0EE}" type="slidenum">
              <a:rPr lang="en-US" sz="1200">
                <a:solidFill>
                  <a:prstClr val="black"/>
                </a:solidFill>
              </a:rPr>
              <a:pPr/>
              <a:t>44</a:t>
            </a:fld>
            <a:endParaRPr lang="en-US" sz="1200">
              <a:solidFill>
                <a:prstClr val="black"/>
              </a:solidFill>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z="1200" kern="1200" dirty="0" smtClean="0">
              <a:solidFill>
                <a:schemeClr val="tx1"/>
              </a:solidFill>
              <a:effectLst/>
              <a:latin typeface="+mn-lt"/>
              <a:ea typeface="+mn-ea"/>
              <a:cs typeface="+mn-cs"/>
            </a:endParaRPr>
          </a:p>
          <a:p>
            <a:pPr eaLnBrk="1" hangingPunct="1"/>
            <a:r>
              <a:rPr lang="en-US" sz="1200" kern="1200" dirty="0" smtClean="0">
                <a:solidFill>
                  <a:schemeClr val="tx1"/>
                </a:solidFill>
                <a:effectLst/>
                <a:latin typeface="+mn-lt"/>
                <a:ea typeface="+mn-ea"/>
                <a:cs typeface="+mn-cs"/>
              </a:rPr>
              <a:t>“To the Jews I became like a Jew, to win the Jews.  To those under the law I became like one under the law (though I myself am not under the law), so as to win those under the law” (1 Cor. 9:20).</a:t>
            </a:r>
            <a:r>
              <a:rPr lang="en-SG" dirty="0" smtClean="0">
                <a:effectLst/>
              </a:rPr>
              <a:t> </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OT won’t disappear until creation disappears when every prophecy about Christ is fulfilled (5:18).</a:t>
            </a:r>
            <a:r>
              <a:rPr lang="en-SG" dirty="0" smtClean="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eaLnBrk="1" hangingPunct="1"/>
            <a:fld id="{4FB62779-FA8B-B849-B4A9-AD8BD1FA26EE}" type="slidenum">
              <a:rPr lang="en-US" sz="1200">
                <a:solidFill>
                  <a:prstClr val="black"/>
                </a:solidFill>
              </a:rPr>
              <a:pPr eaLnBrk="1" hangingPunct="1"/>
              <a:t>46</a:t>
            </a:fld>
            <a:endParaRPr lang="en-US" sz="1200">
              <a:solidFill>
                <a:prstClr val="black"/>
              </a:solidFill>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smtClean="0">
              <a:latin typeface="Arial" charset="0"/>
            </a:endParaRPr>
          </a:p>
          <a:p>
            <a:pPr eaLnBrk="1" hangingPunct="1"/>
            <a:r>
              <a:rPr lang="en-US" sz="1200" kern="1200" dirty="0" smtClean="0">
                <a:solidFill>
                  <a:schemeClr val="tx1"/>
                </a:solidFill>
                <a:effectLst/>
                <a:latin typeface="+mn-lt"/>
                <a:ea typeface="+mn-ea"/>
                <a:cs typeface="+mn-cs"/>
              </a:rPr>
              <a:t>“Jesus’ fulfillment would extend to the smallest Hebrew letter, the ‘jot’ (lit., </a:t>
            </a:r>
            <a:r>
              <a:rPr lang="en-US" sz="1200" kern="1200" dirty="0" err="1" smtClean="0">
                <a:solidFill>
                  <a:schemeClr val="tx1"/>
                </a:solidFill>
                <a:effectLst/>
                <a:latin typeface="+mn-lt"/>
                <a:ea typeface="+mn-ea"/>
                <a:cs typeface="+mn-cs"/>
              </a:rPr>
              <a:t>dwøy</a:t>
            </a:r>
            <a:r>
              <a:rPr lang="en-US" sz="1200" kern="1200" dirty="0" smtClean="0">
                <a:solidFill>
                  <a:schemeClr val="tx1"/>
                </a:solidFill>
                <a:effectLst/>
                <a:latin typeface="+mn-lt"/>
                <a:ea typeface="+mn-ea"/>
                <a:cs typeface="+mn-cs"/>
              </a:rPr>
              <a:t>), and even to the smallest stroke of a Hebrew letter, the ‘tittle.’ In English a jot would correspond to the dot above the letter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(and look like an apostrophe), and a tittle would be seen in the difference between a ‘P’ and an ‘R’. The small angled line that completes the ‘R’ is like a tittle. These things are important because letters make up words and even a slight change in a letter might change the meaning of a word.”</a:t>
            </a:r>
            <a:r>
              <a:rPr lang="en-SG" dirty="0" smtClean="0">
                <a:effectLst/>
              </a:rPr>
              <a:t> </a:t>
            </a:r>
          </a:p>
          <a:p>
            <a:pPr eaLnBrk="1" hangingPunct="1"/>
            <a:endParaRPr lang="en-SG" dirty="0" smtClean="0">
              <a:effectLst/>
              <a:latin typeface="Arial" charset="0"/>
            </a:endParaRPr>
          </a:p>
          <a:p>
            <a:pPr eaLnBrk="1" hangingPunct="1"/>
            <a:r>
              <a:rPr lang="en-US" sz="1200" kern="1200" dirty="0" smtClean="0">
                <a:solidFill>
                  <a:schemeClr val="tx1"/>
                </a:solidFill>
                <a:effectLst/>
                <a:latin typeface="+mn-lt"/>
                <a:ea typeface="+mn-ea"/>
                <a:cs typeface="+mn-cs"/>
              </a:rPr>
              <a:t>“Jesus said He would fulfill the Law by obeying it perfectly and would fulfill the prophets’ predictions of the Messiah and His kingdom.”</a:t>
            </a:r>
            <a:r>
              <a:rPr lang="en-SG" dirty="0" smtClean="0">
                <a:effectLst/>
              </a:rPr>
              <a:t> </a:t>
            </a:r>
            <a:endParaRPr lang="en-US" dirty="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cs typeface="ＭＳ Ｐゴシック" charset="0"/>
            </a:endParaRPr>
          </a:p>
          <a:p>
            <a:r>
              <a:rPr lang="en-US" sz="1200" kern="1200" dirty="0" smtClean="0">
                <a:solidFill>
                  <a:schemeClr val="tx1"/>
                </a:solidFill>
                <a:effectLst/>
                <a:latin typeface="+mn-lt"/>
                <a:ea typeface="+mn-ea"/>
                <a:cs typeface="+mn-cs"/>
              </a:rPr>
              <a:t>So the OT is very relevant, even though we aren’t under the Mosaic Law. </a:t>
            </a: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light of its continuing relevance, how will God hold us accountable for how we respond to the OT? Well…</a:t>
            </a:r>
            <a:r>
              <a:rPr lang="en-SG" dirty="0" smtClean="0">
                <a:effectLst/>
              </a:rPr>
              <a:t> </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millennial rewards depend on practicing and teaching the true spirit of OT (5:19).</a:t>
            </a:r>
            <a:r>
              <a:rPr lang="en-SG" dirty="0" smtClean="0">
                <a:effectLst/>
              </a:rPr>
              <a:t> </a:t>
            </a:r>
          </a:p>
          <a:p>
            <a:r>
              <a:rPr lang="en-SG" dirty="0" smtClean="0"/>
              <a:t>What are </a:t>
            </a:r>
            <a:r>
              <a:rPr lang="ru-RU" dirty="0" smtClean="0"/>
              <a:t>"</a:t>
            </a:r>
            <a:r>
              <a:rPr lang="en-SG" dirty="0" smtClean="0"/>
              <a:t>the least of these commandments</a:t>
            </a:r>
            <a:r>
              <a:rPr lang="ru-RU" dirty="0" smtClean="0"/>
              <a:t>"</a:t>
            </a:r>
            <a:r>
              <a:rPr lang="en-SG" dirty="0" smtClean="0"/>
              <a:t> (19a)?</a:t>
            </a:r>
          </a:p>
          <a:p>
            <a:r>
              <a:rPr lang="ru-RU" dirty="0" smtClean="0"/>
              <a:t>"</a:t>
            </a:r>
            <a:r>
              <a:rPr lang="en-SG" dirty="0" smtClean="0"/>
              <a:t>The Jews had graded the commandments according to what they thought were the most important (Matthew 22:36).</a:t>
            </a:r>
            <a:r>
              <a:rPr lang="ru-RU" dirty="0" smtClean="0"/>
              <a:t>"</a:t>
            </a:r>
            <a:endParaRPr lang="en-SG" dirty="0" smtClean="0"/>
          </a:p>
          <a:p>
            <a:r>
              <a:rPr lang="en-SG" dirty="0" smtClean="0"/>
              <a:t>For the sake of argument, Jesus tells them that even the so-called </a:t>
            </a:r>
            <a:r>
              <a:rPr lang="ru-RU" dirty="0" smtClean="0"/>
              <a:t>"</a:t>
            </a:r>
            <a:r>
              <a:rPr lang="en-SG" dirty="0" smtClean="0"/>
              <a:t>least</a:t>
            </a:r>
            <a:r>
              <a:rPr lang="ru-RU" dirty="0" smtClean="0"/>
              <a:t>"</a:t>
            </a:r>
            <a:r>
              <a:rPr lang="en-SG" dirty="0" smtClean="0"/>
              <a:t> command was important to obey and teach.</a:t>
            </a:r>
          </a:p>
          <a:p>
            <a:endParaRPr lang="en-SG" dirty="0" smtClean="0"/>
          </a:p>
          <a:p>
            <a:r>
              <a:rPr lang="en-SG" dirty="0" smtClean="0"/>
              <a:t>______</a:t>
            </a:r>
          </a:p>
          <a:p>
            <a:endParaRPr lang="en-SG" dirty="0" smtClean="0"/>
          </a:p>
          <a:p>
            <a:r>
              <a:rPr lang="en-SG" dirty="0" smtClean="0"/>
              <a:t>M</a:t>
            </a:r>
            <a:r>
              <a:rPr lang="uk-UA" dirty="0" smtClean="0"/>
              <a:t>'</a:t>
            </a:r>
            <a:r>
              <a:rPr lang="en-SG" dirty="0" smtClean="0"/>
              <a:t>Neile, St. Matthew, 59; cited by Toussaint, 100.</a:t>
            </a: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How is it that a violator of the Law is “least in the kingdom of heaven” (19b)? Does this mean a person is saved by whether they obey the Law?</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depends on what is meant by “the kingdom of heaven” in Matthew. We have seen that it refers to being under Christ’s rule—especially when he is King over the earth after his return.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how is a person least in the Millennium? He has trusted Christ for salvation but has little works for Christ to show for it.</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Maybe he’s listened to Richard Dawkins, who wrote</a:t>
            </a:r>
            <a:r>
              <a:rPr lang="is-IS"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How can the one who practices and teaches Christ’s commands  “be called greatest in the kingdom of heaven” (19c)? Does this mean his works save him—or does it mean that he has a greater reward in heaven?</a:t>
            </a:r>
            <a:r>
              <a:rPr lang="en-SG" dirty="0" smtClean="0">
                <a:effectLst/>
              </a:rPr>
              <a:t> </a:t>
            </a:r>
          </a:p>
          <a:p>
            <a:r>
              <a:rPr lang="en-US" sz="1200" kern="1200" dirty="0" smtClean="0">
                <a:solidFill>
                  <a:schemeClr val="tx1"/>
                </a:solidFill>
                <a:effectLst/>
                <a:latin typeface="+mn-lt"/>
                <a:ea typeface="+mn-ea"/>
                <a:cs typeface="+mn-cs"/>
              </a:rPr>
              <a:t>This text shows us that Jesus is connected to the OT law in that he fulfills it. Therefore, the Law is not abolished as it is really helpful today, but better than following the Law, we practice the Law by trusting Christ and teaching others to do the same</a:t>
            </a:r>
            <a:r>
              <a:rPr lang="en-SG" dirty="0" smtClean="0">
                <a:effectLst/>
              </a:rPr>
              <a:t>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a:t>
            </a:r>
            <a:r>
              <a:rPr lang="uk-UA"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enter the millennium not by external piety like the Pharisees but through Christ (5:20).</a:t>
            </a:r>
            <a:r>
              <a:rPr lang="en-SG" dirty="0" smtClean="0">
                <a:effectLst/>
              </a:rPr>
              <a:t>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How would the Pharisees and Scribes be the standard for entering “the kingdom of heaven” (20)? How can one be better than them</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These leaders were the epitome of righteousness in the time of Christ—so who would be better than them?</a:t>
            </a:r>
            <a:r>
              <a:rPr lang="en-SG" dirty="0" smtClean="0">
                <a:effectLst/>
              </a:rPr>
              <a:t> </a:t>
            </a:r>
          </a:p>
          <a:p>
            <a:r>
              <a:rPr lang="en-US" sz="1200" kern="1200" dirty="0" smtClean="0">
                <a:solidFill>
                  <a:schemeClr val="tx1"/>
                </a:solidFill>
                <a:effectLst/>
                <a:latin typeface="+mn-lt"/>
                <a:ea typeface="+mn-ea"/>
                <a:cs typeface="+mn-cs"/>
              </a:rPr>
              <a:t>This seemed impossible—until one asked about the kind of righteousness these leaders had. Of course, it was only an external righteousness</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No one followed their rules better than them.  </a:t>
            </a:r>
          </a:p>
          <a:p>
            <a:r>
              <a:rPr lang="en-US" dirty="0" smtClean="0"/>
              <a:t>They fasted twice weekly, they even tithed their spices harvested, the never walked farther than the tradition said to walk on the Sabbath.</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Yet Jesus expected a different kind of righteousness—an internal purity that came from simple trust in Christ</a:t>
            </a:r>
            <a:r>
              <a:rPr lang="en-SG" sz="1200" kern="1200" dirty="0" smtClean="0">
                <a:solidFill>
                  <a:schemeClr val="tx1"/>
                </a:solidFill>
                <a:effectLst/>
                <a:latin typeface="+mn-lt"/>
                <a:ea typeface="+mn-ea"/>
                <a:cs typeface="+mn-cs"/>
              </a:rPr>
              <a:t>.</a:t>
            </a:r>
          </a:p>
          <a:p>
            <a:r>
              <a:rPr lang="en-SG" dirty="0" smtClean="0"/>
              <a:t>As we will see in the coming weeks, Jesus rejected the traditions of the Pharisees (5:21-48) and their practices (6:1-7:6).</a:t>
            </a:r>
          </a:p>
          <a:p>
            <a:r>
              <a:rPr lang="en-SG" dirty="0" smtClean="0"/>
              <a:t>Instead, he offered himself as the way to righteousness. What a relief!</a:t>
            </a:r>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Was Jesus saying that the Pharisees and teachers of the law would not be saved (20)?</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 is exactly what he was saying.</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say this because if we are only as righteous as they are we won’t enter the kingdom of heaven. In other words, we have to be more righteous then these Jewish leaders.</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how can we be more righteous than the Pharisees (20)?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doesn’t tell us here! “Verse 20 does not establish how the righteousness is to be gained, developed, or empowered; it simply lays out the demand.”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Believe in the One whom they rejected—the only One who can make us righteous inside.</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 A. Carson, “Matthew, </a:t>
            </a:r>
            <a:r>
              <a:rPr lang="en-US" sz="1200" i="1" kern="1200" dirty="0" smtClean="0">
                <a:solidFill>
                  <a:schemeClr val="tx1"/>
                </a:solidFill>
                <a:effectLst/>
                <a:latin typeface="+mn-lt"/>
                <a:ea typeface="+mn-ea"/>
                <a:cs typeface="+mn-cs"/>
              </a:rPr>
              <a:t>EBC, </a:t>
            </a:r>
            <a:r>
              <a:rPr lang="en-US" sz="1200" kern="1200" dirty="0" smtClean="0">
                <a:solidFill>
                  <a:schemeClr val="tx1"/>
                </a:solidFill>
                <a:effectLst/>
                <a:latin typeface="+mn-lt"/>
                <a:ea typeface="+mn-ea"/>
                <a:cs typeface="+mn-cs"/>
              </a:rPr>
              <a:t>8:147.</a:t>
            </a:r>
            <a:endParaRPr lang="en-SG" sz="1200" kern="1200" dirty="0" smtClean="0">
              <a:solidFill>
                <a:schemeClr val="tx1"/>
              </a:solidFill>
              <a:effectLst/>
              <a:latin typeface="+mn-lt"/>
              <a:ea typeface="+mn-ea"/>
              <a:cs typeface="+mn-cs"/>
            </a:endParaRP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Are you like many Christians who promise to read through the OT at the beginning of the year but by February you bog down in Leviticus</a:t>
            </a:r>
            <a:r>
              <a:rPr lang="is-IS"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 the OT is very relevant, even though we </a:t>
            </a:r>
            <a:r>
              <a:rPr lang="en-US" sz="1200" kern="1200" dirty="0" err="1" smtClean="0">
                <a:solidFill>
                  <a:schemeClr val="tx1"/>
                </a:solidFill>
                <a:effectLst/>
                <a:latin typeface="+mn-lt"/>
                <a:ea typeface="+mn-ea"/>
                <a:cs typeface="+mn-cs"/>
              </a:rPr>
              <a:t>aren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under the Mosaic Law.  In light of its continuing relevance, how will God hold us accountable for how we respond to the OT? Well…</a:t>
            </a:r>
            <a:r>
              <a:rPr lang="en-SG" dirty="0" smtClean="0">
                <a:effectLst/>
              </a:rPr>
              <a:t> </a:t>
            </a:r>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smtClean="0">
              <a:latin typeface="Arial" charset="0"/>
              <a:ea typeface="ＭＳ Ｐゴシック" charset="0"/>
              <a:cs typeface="ＭＳ Ｐゴシック" charset="0"/>
            </a:endParaRPr>
          </a:p>
          <a:p>
            <a:pPr eaLnBrk="1" hangingPunct="1"/>
            <a:r>
              <a:rPr lang="en-US" sz="1200" kern="1200" dirty="0" smtClean="0">
                <a:solidFill>
                  <a:schemeClr val="tx1"/>
                </a:solidFill>
                <a:effectLst/>
                <a:latin typeface="+mn-lt"/>
                <a:ea typeface="+mn-ea"/>
                <a:cs typeface="+mn-cs"/>
              </a:rPr>
              <a:t>Download my OT Survey notes to help</a:t>
            </a:r>
            <a:r>
              <a:rPr lang="en-SG" sz="1200" kern="1200" smtClean="0">
                <a:solidFill>
                  <a:schemeClr val="tx1"/>
                </a:solidFill>
                <a:effectLst/>
                <a:latin typeface="+mn-lt"/>
                <a:ea typeface="+mn-ea"/>
                <a:cs typeface="+mn-cs"/>
              </a:rPr>
              <a:t>!</a:t>
            </a:r>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is-IS" dirty="0" smtClean="0">
              <a:cs typeface="ＭＳ Ｐゴシック" charset="0"/>
            </a:endParaRPr>
          </a:p>
          <a:p>
            <a:r>
              <a:rPr lang="is-IS" dirty="0" smtClean="0">
                <a:cs typeface="ＭＳ Ｐゴシック" charset="0"/>
              </a:rPr>
              <a:t>…</a:t>
            </a:r>
            <a:r>
              <a:rPr lang="en-US" sz="1200" kern="1200" dirty="0" smtClean="0">
                <a:solidFill>
                  <a:schemeClr val="tx1"/>
                </a:solidFill>
                <a:effectLst/>
                <a:latin typeface="+mn-lt"/>
                <a:ea typeface="+mn-ea"/>
                <a:cs typeface="+mn-cs"/>
              </a:rPr>
              <a:t>or even hit the slaughter of the Canaanites and quit? </a:t>
            </a:r>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see it as condoning slavery too.</a:t>
            </a:r>
            <a:r>
              <a:rPr lang="en-SG" dirty="0" smtClean="0">
                <a:effectLst/>
              </a:rPr>
              <a:t> </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once interviewed a candidate for elder and he said that he hadn’t read the whole Bible yet—the prophets always tripped him up because they depicted a fiery God</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03757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831391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839E27-999B-5347-A748-ABEF3292B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23821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635B14-ED11-8840-A039-2696DB8F7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6324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A66B42-2A10-C846-BB14-CC9E5D9B34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3640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3EF760-F5C4-3D45-A72E-33386641B6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6526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E1BF0E-178E-A74E-AE25-EA6561B668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71976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EB168-8DCE-C541-828C-7F73789FC7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280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9484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445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9838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61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944387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0576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61818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40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2196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1842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86605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48375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0812568"/>
      </p:ext>
    </p:extLst>
  </p:cSld>
  <p:clrMapOvr>
    <a:masterClrMapping/>
  </p:clrMapOvr>
  <p:transition xmlns:p14="http://schemas.microsoft.com/office/powerpoint/2010/mai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612611"/>
      </p:ext>
    </p:extLst>
  </p:cSld>
  <p:clrMapOvr>
    <a:masterClrMapping/>
  </p:clrMapOvr>
  <p:transition xmlns:p14="http://schemas.microsoft.com/office/powerpoint/2010/mai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1387639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967269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3264477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3207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3231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0799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0737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31514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7417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68094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0564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2725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132077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05196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127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grpSp>
      </p:grpSp>
      <p:sp>
        <p:nvSpPr>
          <p:cNvPr id="59089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9089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46"/>
          <p:cNvSpPr>
            <a:spLocks noGrp="1" noChangeArrowheads="1"/>
          </p:cNvSpPr>
          <p:nvPr>
            <p:ph type="sldNum" sz="quarter" idx="12"/>
          </p:nvPr>
        </p:nvSpPr>
        <p:spPr/>
        <p:txBody>
          <a:bodyPr/>
          <a:lstStyle>
            <a:lvl1pPr>
              <a:defRPr/>
            </a:lvl1pPr>
          </a:lstStyle>
          <a:p>
            <a:pPr>
              <a:defRPr/>
            </a:pPr>
            <a:fld id="{9B1A105B-C6CA-C443-9EB6-25B49565D9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3585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EB1AACA-0E66-D14B-B212-D5655A6722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7102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422DA54-6FC2-F84A-A7C6-3E192CACD1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5662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D37240E-22C2-8941-BC8E-583611772B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360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EFADF62D-7E0C-0146-8050-47D82EA35A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225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9C6BDD0-4FED-B442-8F11-5F52C72A04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6749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25176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9D32698-C54C-CA45-A087-D935E7893A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9160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DA47A5F-C8FC-3C4F-8ECD-7909B137A7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1283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9AA11EA-8AEE-1E4A-B6E6-4327580F1E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4153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E0A1DFD-EB99-5740-B473-AB8D4F3241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9981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5618954-27D8-D44C-A696-88DD114AB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416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1057726919"/>
      </p:ext>
    </p:extLst>
  </p:cSld>
  <p:clrMapOvr>
    <a:masterClrMapping/>
  </p:clrMapOvr>
  <p:transition xmlns:p14="http://schemas.microsoft.com/office/powerpoint/2010/mai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2969650843"/>
      </p:ext>
    </p:extLst>
  </p:cSld>
  <p:clrMapOvr>
    <a:masterClrMapping/>
  </p:clrMapOvr>
  <p:transition xmlns:p14="http://schemas.microsoft.com/office/powerpoint/2010/mai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1865355513"/>
      </p:ext>
    </p:extLst>
  </p:cSld>
  <p:clrMapOvr>
    <a:masterClrMapping/>
  </p:clrMapOvr>
  <p:transition xmlns:p14="http://schemas.microsoft.com/office/powerpoint/2010/mai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2949316183"/>
      </p:ext>
    </p:extLst>
  </p:cSld>
  <p:clrMapOvr>
    <a:masterClrMapping/>
  </p:clrMapOvr>
  <p:transition xmlns:p14="http://schemas.microsoft.com/office/powerpoint/2010/mai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1319853453"/>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38123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1569065965"/>
      </p:ext>
    </p:extLst>
  </p:cSld>
  <p:clrMapOvr>
    <a:masterClrMapping/>
  </p:clrMapOvr>
  <p:transition xmlns:p14="http://schemas.microsoft.com/office/powerpoint/2010/mai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861112824"/>
      </p:ext>
    </p:extLst>
  </p:cSld>
  <p:clrMapOvr>
    <a:masterClrMapping/>
  </p:clrMapOvr>
  <p:transition xmlns:p14="http://schemas.microsoft.com/office/powerpoint/2010/mai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335064853"/>
      </p:ext>
    </p:extLst>
  </p:cSld>
  <p:clrMapOvr>
    <a:masterClrMapping/>
  </p:clrMapOvr>
  <p:transition xmlns:p14="http://schemas.microsoft.com/office/powerpoint/2010/mai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3697290980"/>
      </p:ext>
    </p:extLst>
  </p:cSld>
  <p:clrMapOvr>
    <a:masterClrMapping/>
  </p:clrMapOvr>
  <p:transition xmlns:p14="http://schemas.microsoft.com/office/powerpoint/2010/mai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1682373990"/>
      </p:ext>
    </p:extLst>
  </p:cSld>
  <p:clrMapOvr>
    <a:masterClrMapping/>
  </p:clrMapOvr>
  <p:transition xmlns:p14="http://schemas.microsoft.com/office/powerpoint/2010/mai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2086649423"/>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754681715"/>
      </p:ext>
    </p:extLst>
  </p:cSld>
  <p:clrMapOvr>
    <a:masterClrMapping/>
  </p:clrMapOvr>
  <p:transition xmlns:p14="http://schemas.microsoft.com/office/powerpoint/2010/mai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35049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076069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9782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03146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659456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51491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847384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899966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06972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795028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56449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061898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67653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2398765"/>
      </p:ext>
    </p:extLst>
  </p:cSld>
  <p:clrMapOvr>
    <a:masterClrMapping/>
  </p:clrMapOvr>
  <p:transition xmlns:p14="http://schemas.microsoft.com/office/powerpoint/2010/mai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78165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1503524"/>
      </p:ext>
    </p:extLst>
  </p:cSld>
  <p:clrMapOvr>
    <a:masterClrMapping/>
  </p:clrMapOvr>
  <p:transition xmlns:p14="http://schemas.microsoft.com/office/powerpoint/2010/mai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35122706"/>
      </p:ext>
    </p:extLst>
  </p:cSld>
  <p:clrMapOvr>
    <a:masterClrMapping/>
  </p:clrMapOvr>
  <p:transition xmlns:p14="http://schemas.microsoft.com/office/powerpoint/2010/main">
    <p:wheel spokes="0"/>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168307"/>
      </p:ext>
    </p:extLst>
  </p:cSld>
  <p:clrMapOvr>
    <a:masterClrMapping/>
  </p:clrMapOvr>
  <p:transition xmlns:p14="http://schemas.microsoft.com/office/powerpoint/2010/main">
    <p:wheel spokes="0"/>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4191107"/>
      </p:ext>
    </p:extLst>
  </p:cSld>
  <p:clrMapOvr>
    <a:masterClrMapping/>
  </p:clrMapOvr>
  <p:transition xmlns:p14="http://schemas.microsoft.com/office/powerpoint/2010/main">
    <p:wheel spokes="0"/>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83613288"/>
      </p:ext>
    </p:extLst>
  </p:cSld>
  <p:clrMapOvr>
    <a:masterClrMapping/>
  </p:clrMapOvr>
  <p:transition xmlns:p14="http://schemas.microsoft.com/office/powerpoint/2010/main">
    <p:wheel spokes="0"/>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59333"/>
      </p:ext>
    </p:extLst>
  </p:cSld>
  <p:clrMapOvr>
    <a:masterClrMapping/>
  </p:clrMapOvr>
  <p:transition xmlns:p14="http://schemas.microsoft.com/office/powerpoint/2010/main">
    <p:wheel spokes="0"/>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6926741"/>
      </p:ext>
    </p:extLst>
  </p:cSld>
  <p:clrMapOvr>
    <a:masterClrMapping/>
  </p:clrMapOvr>
  <p:transition xmlns:p14="http://schemas.microsoft.com/office/powerpoint/2010/main">
    <p:wheel spokes="0"/>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2706018"/>
      </p:ext>
    </p:extLst>
  </p:cSld>
  <p:clrMapOvr>
    <a:masterClrMapping/>
  </p:clrMapOvr>
  <p:transition xmlns:p14="http://schemas.microsoft.com/office/powerpoint/2010/main">
    <p:wheel spokes="0"/>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9479990"/>
      </p:ext>
    </p:extLst>
  </p:cSld>
  <p:clrMapOvr>
    <a:masterClrMapping/>
  </p:clrMapOvr>
  <p:transition xmlns:p14="http://schemas.microsoft.com/office/powerpoint/2010/main">
    <p:wheel spokes="0"/>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3933941"/>
      </p:ext>
    </p:extLst>
  </p:cSld>
  <p:clrMapOvr>
    <a:masterClrMapping/>
  </p:clrMapOvr>
  <p:transition xmlns:p14="http://schemas.microsoft.com/office/powerpoint/2010/mai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84681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27753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07568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90133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2854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962483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575880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271200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94124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37441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18589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889570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85178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3471857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749086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185335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606032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893191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486669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823297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350897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78179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56562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541792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695437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9"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3384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33384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FFFFFF"/>
              </a:solidFill>
              <a:ea typeface="Arial"/>
              <a:cs typeface="Aria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FFFFFF"/>
              </a:solidFill>
              <a:ea typeface="Arial"/>
              <a:cs typeface="Arial"/>
            </a:endParaRPr>
          </a:p>
        </p:txBody>
      </p:sp>
      <p:sp>
        <p:nvSpPr>
          <p:cNvPr id="22" name="Rectangle 22"/>
          <p:cNvSpPr>
            <a:spLocks noGrp="1" noChangeArrowheads="1"/>
          </p:cNvSpPr>
          <p:nvPr>
            <p:ph type="sldNum" sz="quarter" idx="12"/>
          </p:nvPr>
        </p:nvSpPr>
        <p:spPr/>
        <p:txBody>
          <a:bodyPr/>
          <a:lstStyle>
            <a:lvl1pPr>
              <a:defRPr/>
            </a:lvl1pPr>
          </a:lstStyle>
          <a:p>
            <a:pPr>
              <a:defRPr/>
            </a:pPr>
            <a:fld id="{74D9CC52-F7A8-4247-A4A3-C49DCC03A55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40479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48F5215-5209-FA47-8FAF-EDCDE8A32F1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018589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5867FB9-6F0A-E04D-896E-E7CE13C7BC3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01954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CBE327E-B4D4-8F42-90A8-E8F42CA5D8B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700125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4C6F924C-D5E1-C649-9E7B-214B6FB66CC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31042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65346D4-BD10-5C42-B3DB-B61C17C2B3E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502727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A56A34D9-A6CD-FD45-89F5-0CBC40C2E07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546570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42DC4C5-FA4F-5B43-A9A3-BFED65F2CFB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26174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264804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6DDB975-24E6-694F-A8B4-F9E6DB80021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52457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426F55F-0C20-3D4C-96EA-5800E10802B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594381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77413CC-8ED2-3144-B639-622BF07E613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58309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269B7AB-57F6-AF49-98C5-781486D1243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2395914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004350"/>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8B91D4-6628-304A-812D-E324B4A85F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21300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E9218-9496-2D43-98F4-87D8805ED6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2919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2AE07A-42CB-6544-9989-96B1E76E1B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37955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7CE9F9-9BAC-2B41-A870-E2B5012F95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4394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4BA07B8-F48E-BD4B-8DEF-AB16FE07CD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40521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10.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11.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theme" Target="../theme/theme14.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4" Type="http://schemas.openxmlformats.org/officeDocument/2006/relationships/image" Target="../media/image4.png"/><Relationship Id="rId15" Type="http://schemas.openxmlformats.org/officeDocument/2006/relationships/image" Target="../media/image5.png"/><Relationship Id="rId16" Type="http://schemas.openxmlformats.org/officeDocument/2006/relationships/image" Target="../media/image6.png"/><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theme" Target="../theme/theme6.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3" Type="http://schemas.openxmlformats.org/officeDocument/2006/relationships/image" Target="../media/image7.pn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579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A67B8C00-C3E2-1D48-90B0-452CA763C60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5788241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B757E405-87E4-F041-B9DA-973C2699A3F0}"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8567442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39108823-136C-6740-A6D5-0ED501240F92}"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244016037"/>
      </p:ext>
    </p:extLst>
  </p:cSld>
  <p:clrMap bg1="lt1" tx1="dk1" bg2="lt2" tx2="dk2" accent1="accent1" accent2="accent2" accent3="accent3" accent4="accent4" accent5="accent5" accent6="accent6" hlink="hlink" folHlink="folHlink"/>
  <p:sldLayoutIdLst>
    <p:sldLayoutId id="2147483879" r:id="rId1"/>
    <p:sldLayoutId id="2147483880" r:id="rId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defTabSz="914400" fontAlgn="base">
              <a:spcBef>
                <a:spcPct val="0"/>
              </a:spcBef>
              <a:spcAft>
                <a:spcPct val="0"/>
              </a:spcAft>
              <a:defRPr/>
            </a:pPr>
            <a:fld id="{ADEBA4A3-5119-E348-8B50-B6ED910F2F8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06369345"/>
      </p:ext>
    </p:extLst>
  </p:cSld>
  <p:clrMap bg1="dk2" tx1="lt1" bg2="dk1" tx2="lt2" accent1="accent1" accent2="accent2" accent3="accent3" accent4="accent4" accent5="accent5" accent6="accent6" hlink="hlink" folHlink="folHlink"/>
  <p:sldLayoutIdLst>
    <p:sldLayoutId id="2147483882" r:id="rId1"/>
    <p:sldLayoutId id="2147483883"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C893ED31-5A17-7842-B588-8BDBC510FDD2}"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6780009"/>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44000" cy="6856413"/>
            <a:chOff x="0" y="0"/>
            <a:chExt cx="5760" cy="4319"/>
          </a:xfrm>
        </p:grpSpPr>
        <p:sp>
          <p:nvSpPr>
            <p:cNvPr id="58982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2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2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467"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8983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469"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19470"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8983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472"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8983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474"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8983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476"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8984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4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4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4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8984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4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8984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4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4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4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8985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5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489"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8985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194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8985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5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5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5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5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6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6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6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grpSp>
          <p:nvGrpSpPr>
            <p:cNvPr id="19500" name="Group 39"/>
            <p:cNvGrpSpPr>
              <a:grpSpLocks/>
            </p:cNvGrpSpPr>
            <p:nvPr userDrawn="1"/>
          </p:nvGrpSpPr>
          <p:grpSpPr bwMode="auto">
            <a:xfrm>
              <a:off x="0" y="1632"/>
              <a:ext cx="5758" cy="1858"/>
              <a:chOff x="0" y="1632"/>
              <a:chExt cx="5758" cy="1858"/>
            </a:xfrm>
          </p:grpSpPr>
          <p:sp>
            <p:nvSpPr>
              <p:cNvPr id="58986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sp>
            <p:nvSpPr>
              <p:cNvPr id="58986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a:solidFill>
                    <a:srgbClr val="FFFFFF"/>
                  </a:solidFill>
                  <a:latin typeface="Garamond" pitchFamily="-112" charset="0"/>
                  <a:ea typeface="Arial" pitchFamily="-112" charset="0"/>
                  <a:cs typeface="Arial" pitchFamily="-112" charset="0"/>
                </a:endParaRPr>
              </a:p>
            </p:txBody>
          </p:sp>
        </p:grpSp>
      </p:grpSp>
      <p:sp>
        <p:nvSpPr>
          <p:cNvPr id="58986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986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986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mn-lt"/>
                <a:ea typeface="Arial" pitchFamily="-112" charset="0"/>
                <a:cs typeface="Arial" pitchFamily="-112" charset="0"/>
              </a:defRPr>
            </a:lvl1pPr>
          </a:lstStyle>
          <a:p>
            <a:pPr defTabSz="914400" fontAlgn="base">
              <a:spcBef>
                <a:spcPct val="0"/>
              </a:spcBef>
              <a:spcAft>
                <a:spcPct val="0"/>
              </a:spcAft>
              <a:defRPr/>
            </a:pPr>
            <a:endParaRPr lang="en-US">
              <a:solidFill>
                <a:srgbClr val="FFFFFF"/>
              </a:solidFill>
              <a:latin typeface="Arial"/>
            </a:endParaRPr>
          </a:p>
        </p:txBody>
      </p:sp>
      <p:sp>
        <p:nvSpPr>
          <p:cNvPr id="58986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Arial" pitchFamily="-112" charset="0"/>
                <a:cs typeface="Arial" pitchFamily="-112" charset="0"/>
              </a:defRPr>
            </a:lvl1pPr>
          </a:lstStyle>
          <a:p>
            <a:pPr algn="ctr" defTabSz="914400" fontAlgn="base">
              <a:spcBef>
                <a:spcPct val="0"/>
              </a:spcBef>
              <a:spcAft>
                <a:spcPct val="0"/>
              </a:spcAft>
              <a:defRPr/>
            </a:pPr>
            <a:endParaRPr lang="en-US">
              <a:solidFill>
                <a:srgbClr val="FFFFFF"/>
              </a:solidFill>
              <a:latin typeface="Arial"/>
            </a:endParaRPr>
          </a:p>
        </p:txBody>
      </p:sp>
      <p:sp>
        <p:nvSpPr>
          <p:cNvPr id="58987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fld id="{123F1F3C-CCE9-7142-9682-45ADAB24F6DC}"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1230132171"/>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4301284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4137638331"/>
      </p:ext>
    </p:extLst>
  </p:cSld>
  <p:clrMap bg1="dk2" tx1="lt1" bg2="dk1"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smtClean="0">
                <a:solidFill>
                  <a:srgbClr val="FFFFFF"/>
                </a:solidFill>
                <a:latin typeface="Arial"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1039349164"/>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xmlns:p14="http://schemas.microsoft.com/office/powerpoint/2010/mai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fontAlgn="base">
              <a:spcBef>
                <a:spcPct val="0"/>
              </a:spcBef>
              <a:spcAft>
                <a:spcPct val="0"/>
              </a:spcAft>
              <a:defRPr/>
            </a:pPr>
            <a:fld id="{1D271FF5-29CA-1343-B7FF-F531B366B3F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556068073"/>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190639254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2438400"/>
            <a:ext cx="9144000" cy="4046538"/>
            <a:chOff x="0" y="1536"/>
            <a:chExt cx="5760" cy="2549"/>
          </a:xfrm>
        </p:grpSpPr>
        <p:sp>
          <p:nvSpPr>
            <p:cNvPr id="33280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097"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098"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0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00"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1"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2"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3"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4"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1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06"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1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33281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33281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10"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3281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3281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itchFamily="-112"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33282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12"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33282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charset="0"/>
                <a:cs typeface="Arial" charset="0"/>
              </a:defRPr>
            </a:lvl1pPr>
          </a:lstStyle>
          <a:p>
            <a:pPr defTabSz="914400" fontAlgn="base">
              <a:spcBef>
                <a:spcPct val="0"/>
              </a:spcBef>
              <a:spcAft>
                <a:spcPct val="0"/>
              </a:spcAft>
              <a:defRPr/>
            </a:pPr>
            <a:fld id="{3BCFFEA6-CC9E-E342-BFA3-492219CB3AB1}" type="slidenum">
              <a:rPr lang="zh-CN" altLang="en-US">
                <a:solidFill>
                  <a:srgbClr val="FFFFFF"/>
                </a:solidFill>
                <a:ea typeface="ＭＳ Ｐゴシック" charset="0"/>
              </a:rPr>
              <a:pPr defTabSz="914400" fontAlgn="base">
                <a:spcBef>
                  <a:spcPct val="0"/>
                </a:spcBef>
                <a:spcAft>
                  <a:spcPct val="0"/>
                </a:spcAft>
                <a:defRPr/>
              </a:pPr>
              <a:t>‹#›</a:t>
            </a:fld>
            <a:endParaRPr lang="en-US" altLang="zh-CN">
              <a:solidFill>
                <a:srgbClr val="FFFFFF"/>
              </a:solidFill>
              <a:ea typeface="ＭＳ Ｐゴシック" charset="0"/>
            </a:endParaRPr>
          </a:p>
        </p:txBody>
      </p:sp>
      <p:sp>
        <p:nvSpPr>
          <p:cNvPr id="33282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646515"/>
      </p:ext>
    </p:extLst>
  </p:cSld>
  <p:clrMap bg1="dk2" tx1="lt1" bg2="dk1"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Arial"/>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Arial"/>
          <a:ea typeface="MS PGothic" charset="0"/>
          <a:cs typeface="MS PGothic" charset="0"/>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a:ea typeface="MS PGothic" charset="0"/>
          <a:cs typeface="MS PGothic" charset="0"/>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Arial"/>
          <a:ea typeface="MS PGothic" charset="0"/>
          <a:cs typeface="MS PGothic" charset="0"/>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en-US" sz="900" b="1" smtClean="0">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2149974176"/>
      </p:ext>
    </p:extLst>
  </p:cSld>
  <p:clrMap bg1="dk2" tx1="lt1" bg2="dk1" tx2="lt2" accent1="accent1" accent2="accent2" accent3="accent3" accent4="accent4" accent5="accent5" accent6="accent6" hlink="hlink" folHlink="folHlink"/>
  <p:sldLayoutIdLst>
    <p:sldLayoutId id="2147483853" r:id="rId1"/>
  </p:sldLayoutIdLst>
  <p:transition xmlns:p14="http://schemas.microsoft.com/office/powerpoint/2010/mai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38.xml"/><Relationship Id="rId3"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43.png"/><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41.xml"/><Relationship Id="rId3"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2.xml"/><Relationship Id="rId3"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658" y="0"/>
            <a:ext cx="9144000" cy="5943600"/>
          </a:xfrm>
          <a:prstGeom prst="rect">
            <a:avLst/>
          </a:prstGeom>
        </p:spPr>
      </p:pic>
      <p:sp>
        <p:nvSpPr>
          <p:cNvPr id="7" name="Text Box 5"/>
          <p:cNvSpPr txBox="1">
            <a:spLocks noChangeArrowheads="1"/>
          </p:cNvSpPr>
          <p:nvPr/>
        </p:nvSpPr>
        <p:spPr bwMode="auto">
          <a:xfrm>
            <a:off x="-23813" y="60144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a:t>
            </a:r>
            <a:r>
              <a:rPr lang="en-US" sz="2000" b="1" kern="0" dirty="0" smtClean="0">
                <a:solidFill>
                  <a:srgbClr val="FFFFFF"/>
                </a:solidFill>
                <a:effectLst>
                  <a:outerShdw blurRad="38100" dist="38100" dir="2700000" algn="tl">
                    <a:srgbClr val="000000"/>
                  </a:outerShdw>
                </a:effectLst>
                <a:latin typeface="Arial"/>
                <a:cs typeface="Arial"/>
              </a:rPr>
              <a:t>ibleStudyDownloads.org</a:t>
            </a:r>
          </a:p>
        </p:txBody>
      </p:sp>
      <p:sp>
        <p:nvSpPr>
          <p:cNvPr id="8" name="Rectangle 2"/>
          <p:cNvSpPr txBox="1">
            <a:spLocks noChangeArrowheads="1"/>
          </p:cNvSpPr>
          <p:nvPr/>
        </p:nvSpPr>
        <p:spPr bwMode="auto">
          <a:xfrm>
            <a:off x="-26844" y="4462675"/>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5:17-20</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What Should We Do with the Old Testament?</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1132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02324"/>
            <a:ext cx="9144000" cy="1338201"/>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Two Different Testaments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47"/>
            <a:ext cx="4328263" cy="5410329"/>
          </a:xfrm>
          <a:prstGeom prst="rect">
            <a:avLst/>
          </a:prstGeom>
        </p:spPr>
      </p:pic>
      <p:pic>
        <p:nvPicPr>
          <p:cNvPr id="3" name="Picture 2"/>
          <p:cNvPicPr>
            <a:picLocks noChangeAspect="1"/>
          </p:cNvPicPr>
          <p:nvPr/>
        </p:nvPicPr>
        <p:blipFill>
          <a:blip r:embed="rId4"/>
          <a:stretch>
            <a:fillRect/>
          </a:stretch>
        </p:blipFill>
        <p:spPr>
          <a:xfrm>
            <a:off x="4532987" y="-1"/>
            <a:ext cx="4597171" cy="5402325"/>
          </a:xfrm>
          <a:prstGeom prst="rect">
            <a:avLst/>
          </a:prstGeom>
        </p:spPr>
      </p:pic>
    </p:spTree>
    <p:extLst>
      <p:ext uri="{BB962C8B-B14F-4D97-AF65-F5344CB8AC3E}">
        <p14:creationId xmlns:p14="http://schemas.microsoft.com/office/powerpoint/2010/main" val="38768240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077975"/>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should we </a:t>
            </a:r>
            <a:r>
              <a:rPr lang="en-US" sz="4800" b="1" dirty="0">
                <a:solidFill>
                  <a:srgbClr val="FFFF00"/>
                </a:solidFill>
                <a:effectLst>
                  <a:glow rad="127000">
                    <a:schemeClr val="tx1"/>
                  </a:glow>
                </a:effectLst>
                <a:latin typeface="Arial" charset="0"/>
                <a:ea typeface="ＭＳ Ｐゴシック" charset="0"/>
                <a:cs typeface="ＭＳ Ｐゴシック" charset="0"/>
              </a:rPr>
              <a:t>relate</a:t>
            </a:r>
            <a:r>
              <a:rPr lang="en-US" sz="4800" b="1" dirty="0">
                <a:effectLst>
                  <a:glow rad="127000">
                    <a:schemeClr val="tx1"/>
                  </a:glow>
                </a:effectLst>
                <a:latin typeface="Arial" charset="0"/>
                <a:ea typeface="ＭＳ Ｐゴシック" charset="0"/>
                <a:cs typeface="ＭＳ Ｐゴシック" charset="0"/>
              </a:rPr>
              <a:t> to the </a:t>
            </a:r>
            <a:r>
              <a:rPr lang="en-US" sz="4800" b="1" dirty="0" smtClean="0">
                <a:effectLst>
                  <a:glow rad="127000">
                    <a:schemeClr val="tx1"/>
                  </a:glow>
                </a:effectLst>
                <a:latin typeface="Arial" charset="0"/>
                <a:ea typeface="ＭＳ Ｐゴシック" charset="0"/>
                <a:cs typeface="ＭＳ Ｐゴシック" charset="0"/>
              </a:rPr>
              <a:t>Old Testament?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706891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Jesus &amp; the OT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392878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moses"/>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6413"/>
          </a:xfrm>
          <a:noFill/>
          <a:extLst>
            <a:ext uri="{909E8E84-426E-40dd-AFC4-6F175D3DCCD1}">
              <a14:hiddenFill xmlns:a14="http://schemas.microsoft.com/office/drawing/2010/main">
                <a:solidFill>
                  <a:srgbClr val="FFFFFF"/>
                </a:solidFill>
              </a14:hiddenFill>
            </a:ext>
          </a:extLst>
        </p:spPr>
      </p:pic>
      <p:sp>
        <p:nvSpPr>
          <p:cNvPr id="334867" name="Rectangle 19"/>
          <p:cNvSpPr>
            <a:spLocks noGrp="1" noChangeArrowheads="1"/>
          </p:cNvSpPr>
          <p:nvPr>
            <p:ph type="title" idx="4294967295"/>
          </p:nvPr>
        </p:nvSpPr>
        <p:spPr>
          <a:xfrm>
            <a:off x="914400" y="1066800"/>
            <a:ext cx="8229600" cy="1143000"/>
          </a:xfrm>
        </p:spPr>
        <p:txBody>
          <a:bodyPr/>
          <a:lstStyle/>
          <a:p>
            <a:pPr eaLnBrk="1" hangingPunct="1">
              <a:defRPr/>
            </a:pPr>
            <a:r>
              <a:rPr lang="en-US">
                <a:latin typeface="Arial" charset="0"/>
                <a:cs typeface="Arial" charset="0"/>
              </a:rPr>
              <a:t>Why was the Law so vital?</a:t>
            </a:r>
          </a:p>
        </p:txBody>
      </p:sp>
      <p:sp>
        <p:nvSpPr>
          <p:cNvPr id="334868" name="Rectangle 20"/>
          <p:cNvSpPr>
            <a:spLocks noChangeArrowheads="1"/>
          </p:cNvSpPr>
          <p:nvPr/>
        </p:nvSpPr>
        <p:spPr bwMode="auto">
          <a:xfrm>
            <a:off x="3352800" y="3962400"/>
            <a:ext cx="5791200" cy="24384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en-US" sz="4400" b="1">
                <a:solidFill>
                  <a:srgbClr val="B9EFEE"/>
                </a:solidFill>
                <a:effectLst>
                  <a:outerShdw blurRad="38100" dist="38100" dir="2700000" algn="tl">
                    <a:srgbClr val="000000"/>
                  </a:outerShdw>
                </a:effectLst>
                <a:latin typeface="Arial" charset="0"/>
                <a:ea typeface="ＭＳ Ｐゴシック" charset="0"/>
                <a:cs typeface="Arial" charset="0"/>
              </a:rPr>
              <a:t>The Law gave Israel a governmental charter</a:t>
            </a:r>
          </a:p>
        </p:txBody>
      </p:sp>
    </p:spTree>
    <p:extLst>
      <p:ext uri="{BB962C8B-B14F-4D97-AF65-F5344CB8AC3E}">
        <p14:creationId xmlns:p14="http://schemas.microsoft.com/office/powerpoint/2010/main" val="1356583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iterate type="lt">
                                    <p:tmPct val="0"/>
                                  </p:iterate>
                                  <p:childTnLst>
                                    <p:set>
                                      <p:cBhvr>
                                        <p:cTn id="6" dur="1" fill="hold">
                                          <p:stCondLst>
                                            <p:cond delay="0"/>
                                          </p:stCondLst>
                                        </p:cTn>
                                        <p:tgtEl>
                                          <p:spTgt spid="334850"/>
                                        </p:tgtEl>
                                        <p:attrNameLst>
                                          <p:attrName>style.visibility</p:attrName>
                                        </p:attrNameLst>
                                      </p:cBhvr>
                                      <p:to>
                                        <p:strVal val="visible"/>
                                      </p:to>
                                    </p:set>
                                    <p:animEffect transition="in" filter="fade">
                                      <p:cBhvr>
                                        <p:cTn id="7" dur="2000"/>
                                        <p:tgtEl>
                                          <p:spTgt spid="334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4868">
                                            <p:txEl>
                                              <p:pRg st="0" end="0"/>
                                            </p:txEl>
                                          </p:spTgt>
                                        </p:tgtEl>
                                        <p:attrNameLst>
                                          <p:attrName>style.visibility</p:attrName>
                                        </p:attrNameLst>
                                      </p:cBhvr>
                                      <p:to>
                                        <p:strVal val="visible"/>
                                      </p:to>
                                    </p:set>
                                    <p:animEffect transition="in" filter="dissolve">
                                      <p:cBhvr>
                                        <p:cTn id="12" dur="500"/>
                                        <p:tgtEl>
                                          <p:spTgt spid="3348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8"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214"/>
            <a:ext cx="9144000" cy="119630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Mosaic Law</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496867"/>
            <a:ext cx="4801075" cy="3204717"/>
          </a:xfrm>
          <a:prstGeom prst="rect">
            <a:avLst/>
          </a:prstGeom>
        </p:spPr>
      </p:pic>
      <p:sp>
        <p:nvSpPr>
          <p:cNvPr id="4" name="Rectangle 2"/>
          <p:cNvSpPr txBox="1">
            <a:spLocks noChangeArrowheads="1"/>
          </p:cNvSpPr>
          <p:nvPr/>
        </p:nvSpPr>
        <p:spPr bwMode="auto">
          <a:xfrm>
            <a:off x="3221338" y="1306718"/>
            <a:ext cx="5922661" cy="33496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defRPr/>
            </a:pPr>
            <a:r>
              <a:rPr lang="en-US" sz="4000" b="1" dirty="0" smtClean="0">
                <a:effectLst>
                  <a:glow rad="127000">
                    <a:schemeClr val="tx1"/>
                  </a:glow>
                </a:effectLst>
                <a:latin typeface="Arial" charset="0"/>
                <a:ea typeface="ＭＳ Ｐゴシック" charset="0"/>
                <a:cs typeface="ＭＳ Ｐゴシック" charset="0"/>
              </a:rPr>
              <a:t>Atonement</a:t>
            </a:r>
          </a:p>
          <a:p>
            <a:pPr marL="914400" indent="-914400" algn="l">
              <a:buFont typeface="+mj-lt"/>
              <a:buAutoNum type="arabicPeriod"/>
              <a:defRPr/>
            </a:pPr>
            <a:r>
              <a:rPr lang="en-US" sz="4000" b="1" dirty="0" smtClean="0">
                <a:effectLst>
                  <a:glow rad="127000">
                    <a:schemeClr val="tx1"/>
                  </a:glow>
                </a:effectLst>
                <a:latin typeface="Arial" charset="0"/>
                <a:ea typeface="ＭＳ Ｐゴシック" charset="0"/>
                <a:cs typeface="ＭＳ Ｐゴシック" charset="0"/>
              </a:rPr>
              <a:t>Equity</a:t>
            </a:r>
          </a:p>
          <a:p>
            <a:pPr marL="914400" indent="-914400" algn="l">
              <a:buFont typeface="+mj-lt"/>
              <a:buAutoNum type="arabicPeriod"/>
              <a:defRPr/>
            </a:pPr>
            <a:r>
              <a:rPr lang="en-US" sz="4000" b="1" dirty="0" smtClean="0">
                <a:effectLst>
                  <a:glow rad="127000">
                    <a:schemeClr val="tx1"/>
                  </a:glow>
                </a:effectLst>
                <a:latin typeface="Arial" charset="0"/>
                <a:ea typeface="ＭＳ Ｐゴシック" charset="0"/>
                <a:cs typeface="ＭＳ Ｐゴシック" charset="0"/>
              </a:rPr>
              <a:t>From God himself</a:t>
            </a:r>
          </a:p>
          <a:p>
            <a:pPr marL="914400" indent="-914400" algn="l">
              <a:buFont typeface="+mj-lt"/>
              <a:buAutoNum type="arabicPeriod"/>
              <a:defRPr/>
            </a:pPr>
            <a:r>
              <a:rPr lang="en-US" sz="4000" b="1" dirty="0" smtClean="0">
                <a:effectLst>
                  <a:glow rad="127000">
                    <a:schemeClr val="tx1"/>
                  </a:glow>
                </a:effectLst>
                <a:latin typeface="Arial" charset="0"/>
                <a:ea typeface="ＭＳ Ｐゴシック" charset="0"/>
                <a:cs typeface="ＭＳ Ｐゴシック" charset="0"/>
              </a:rPr>
              <a:t>Relationship</a:t>
            </a:r>
          </a:p>
          <a:p>
            <a:pPr marL="914400" indent="-914400" algn="l">
              <a:buFont typeface="+mj-lt"/>
              <a:buAutoNum type="arabicPeriod"/>
              <a:defRPr/>
            </a:pPr>
            <a:r>
              <a:rPr lang="en-US" sz="4000" b="1" dirty="0" smtClean="0">
                <a:effectLst>
                  <a:glow rad="127000">
                    <a:schemeClr val="tx1"/>
                  </a:glow>
                </a:effectLst>
                <a:latin typeface="Arial" charset="0"/>
                <a:ea typeface="ＭＳ Ｐゴシック" charset="0"/>
                <a:cs typeface="ＭＳ Ｐゴシック" charset="0"/>
              </a:rPr>
              <a:t>Love</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8194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80343"/>
            <a:ext cx="8379434" cy="5477658"/>
          </a:xfrm>
          <a:prstGeom prst="rect">
            <a:avLst/>
          </a:prstGeom>
        </p:spPr>
      </p:pic>
      <p:sp>
        <p:nvSpPr>
          <p:cNvPr id="900098" name="Rectangle 2"/>
          <p:cNvSpPr>
            <a:spLocks noGrp="1" noChangeArrowheads="1"/>
          </p:cNvSpPr>
          <p:nvPr>
            <p:ph type="ctrTitle"/>
          </p:nvPr>
        </p:nvSpPr>
        <p:spPr>
          <a:xfrm>
            <a:off x="0" y="68046"/>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Jesus &amp; the OT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05585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smtClean="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smtClean="0">
                <a:solidFill>
                  <a:schemeClr val="bg1"/>
                </a:solidFill>
                <a:effectLst>
                  <a:glow rad="228600">
                    <a:schemeClr val="tx1"/>
                  </a:glow>
                </a:effectLst>
                <a:latin typeface="Arial" charset="0"/>
                <a:ea typeface="ＭＳ Ｐゴシック" charset="0"/>
                <a:cs typeface="ＭＳ Ｐゴシック" charset="0"/>
              </a:rPr>
              <a:t>…</a:t>
            </a:r>
            <a:r>
              <a:rPr lang="en-US" sz="4800" b="1" dirty="0" smtClean="0">
                <a:solidFill>
                  <a:schemeClr val="bg1"/>
                </a:solidFill>
                <a:effectLst>
                  <a:glow rad="228600">
                    <a:schemeClr val="tx1"/>
                  </a:glow>
                </a:effectLst>
                <a:latin typeface="Arial" charset="0"/>
                <a:ea typeface="ＭＳ Ｐゴシック" charset="0"/>
                <a:cs typeface="ＭＳ Ｐゴシック" charset="0"/>
              </a:rPr>
              <a:t> </a:t>
            </a:r>
            <a:r>
              <a:rPr lang="en-US" sz="4000" b="1" dirty="0" smtClean="0">
                <a:solidFill>
                  <a:schemeClr val="bg1"/>
                </a:solidFill>
                <a:effectLst>
                  <a:glow rad="228600">
                    <a:schemeClr val="tx1"/>
                  </a:glow>
                </a:effectLst>
                <a:latin typeface="Arial" charset="0"/>
                <a:ea typeface="ＭＳ Ｐゴシック" charset="0"/>
                <a:cs typeface="ＭＳ Ｐゴシック" charset="0"/>
              </a:rPr>
              <a:t/>
            </a:r>
            <a:br>
              <a:rPr lang="en-US" sz="4000" b="1" dirty="0" smtClean="0">
                <a:solidFill>
                  <a:schemeClr val="bg1"/>
                </a:solidFill>
                <a:effectLst>
                  <a:glow rad="228600">
                    <a:schemeClr val="tx1"/>
                  </a:glow>
                </a:effectLst>
                <a:latin typeface="Arial" charset="0"/>
                <a:ea typeface="ＭＳ Ｐゴシック" charset="0"/>
                <a:cs typeface="ＭＳ Ｐゴシック" charset="0"/>
              </a:rPr>
            </a:br>
            <a:r>
              <a:rPr lang="en-US" sz="4000" b="1" dirty="0" smtClean="0">
                <a:solidFill>
                  <a:schemeClr val="bg1"/>
                </a:solidFill>
                <a:effectLst>
                  <a:glow rad="228600">
                    <a:schemeClr val="tx1"/>
                  </a:glow>
                </a:effectLst>
                <a:latin typeface="Arial" charset="0"/>
                <a:ea typeface="ＭＳ Ｐゴシック" charset="0"/>
                <a:cs typeface="ＭＳ Ｐゴシック" charset="0"/>
              </a:rPr>
              <a:t>(Matthew 5–7)</a:t>
            </a:r>
            <a:endParaRPr lang="en-US" sz="40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defTabSz="914400" eaLnBrk="1" hangingPunct="1">
              <a:defRPr/>
            </a:pPr>
            <a:r>
              <a:rPr lang="en-US" sz="4800" b="1" i="1" dirty="0">
                <a:solidFill>
                  <a:srgbClr val="FFFFFF"/>
                </a:solidFill>
                <a:effectLst>
                  <a:glow rad="228600">
                    <a:srgbClr val="000000"/>
                  </a:glow>
                </a:effectLst>
                <a:latin typeface="Arial" charset="0"/>
                <a:ea typeface="ＭＳ Ｐゴシック" charset="0"/>
                <a:cs typeface="ＭＳ Ｐゴシック" charset="0"/>
              </a:rPr>
              <a:t>What would your life </a:t>
            </a:r>
            <a:r>
              <a:rPr lang="en-US" sz="4800" b="1" i="1" dirty="0" smtClean="0">
                <a:solidFill>
                  <a:srgbClr val="FFFFFF"/>
                </a:solidFill>
                <a:effectLst>
                  <a:glow rad="228600">
                    <a:srgbClr val="000000"/>
                  </a:glow>
                </a:effectLst>
                <a:latin typeface="Arial" charset="0"/>
                <a:ea typeface="ＭＳ Ｐゴシック" charset="0"/>
                <a:cs typeface="ＭＳ Ｐゴシック" charset="0"/>
              </a:rPr>
              <a:t>look like </a:t>
            </a:r>
            <a:r>
              <a:rPr lang="en-US" sz="4800" b="1" i="1" dirty="0">
                <a:solidFill>
                  <a:srgbClr val="FFFFFF"/>
                </a:solidFill>
                <a:effectLst>
                  <a:glow rad="228600">
                    <a:srgbClr val="000000"/>
                  </a:glow>
                </a:effectLst>
                <a:latin typeface="Arial" charset="0"/>
                <a:ea typeface="ＭＳ Ｐゴシック" charset="0"/>
                <a:cs typeface="ＭＳ Ｐゴシック" charset="0"/>
              </a:rPr>
              <a:t>if Christ was truly the boss of your life? </a:t>
            </a:r>
            <a:endParaRPr lang="en-US" sz="3200" b="1" i="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151057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43460"/>
            <a:ext cx="4030133" cy="2581484"/>
          </a:xfrm>
          <a:effectLst/>
          <a:extLst/>
        </p:spPr>
        <p:txBody>
          <a:bodyPr/>
          <a:lstStyle/>
          <a:p>
            <a:pPr>
              <a:defRPr/>
            </a:pPr>
            <a:r>
              <a:rPr lang="en-US" sz="5400" b="1" dirty="0">
                <a:solidFill>
                  <a:srgbClr val="000000"/>
                </a:solidFill>
                <a:latin typeface="Arial" charset="0"/>
                <a:ea typeface="ＭＳ Ｐゴシック" charset="0"/>
                <a:cs typeface="ＭＳ Ｐゴシック" charset="0"/>
              </a:rPr>
              <a:t>How </a:t>
            </a:r>
            <a:r>
              <a:rPr lang="en-US" sz="5400" b="1" dirty="0" smtClean="0">
                <a:solidFill>
                  <a:srgbClr val="000000"/>
                </a:solidFill>
                <a:latin typeface="Arial" charset="0"/>
                <a:ea typeface="ＭＳ Ｐゴシック" charset="0"/>
                <a:cs typeface="ＭＳ Ｐゴシック" charset="0"/>
              </a:rPr>
              <a:t>to </a:t>
            </a:r>
            <a:br>
              <a:rPr lang="en-US" sz="5400" b="1" dirty="0" smtClean="0">
                <a:solidFill>
                  <a:srgbClr val="000000"/>
                </a:solidFill>
                <a:latin typeface="Arial" charset="0"/>
                <a:ea typeface="ＭＳ Ｐゴシック" charset="0"/>
                <a:cs typeface="ＭＳ Ｐゴシック" charset="0"/>
              </a:rPr>
            </a:br>
            <a:r>
              <a:rPr lang="en-US" sz="5400" b="1" dirty="0" smtClean="0">
                <a:solidFill>
                  <a:srgbClr val="FF0000"/>
                </a:solidFill>
                <a:latin typeface="Arial" charset="0"/>
                <a:ea typeface="ＭＳ Ｐゴシック" charset="0"/>
                <a:cs typeface="ＭＳ Ｐゴシック" charset="0"/>
              </a:rPr>
              <a:t>be </a:t>
            </a:r>
            <a:br>
              <a:rPr lang="en-US" sz="5400" b="1" dirty="0" smtClean="0">
                <a:solidFill>
                  <a:srgbClr val="FF0000"/>
                </a:solidFill>
                <a:latin typeface="Arial" charset="0"/>
                <a:ea typeface="ＭＳ Ｐゴシック" charset="0"/>
                <a:cs typeface="ＭＳ Ｐゴシック" charset="0"/>
              </a:rPr>
            </a:br>
            <a:r>
              <a:rPr lang="en-US" sz="5400" b="1" dirty="0" smtClean="0">
                <a:solidFill>
                  <a:srgbClr val="FF0000"/>
                </a:solidFill>
                <a:latin typeface="Arial" charset="0"/>
                <a:ea typeface="ＭＳ Ｐゴシック" charset="0"/>
                <a:cs typeface="ＭＳ Ｐゴシック" charset="0"/>
              </a:rPr>
              <a:t>blessed</a:t>
            </a:r>
            <a:r>
              <a:rPr lang="en-US" sz="5400" b="1" dirty="0" smtClean="0">
                <a:solidFill>
                  <a:srgbClr val="000000"/>
                </a:solidFill>
                <a:latin typeface="Arial" charset="0"/>
                <a:ea typeface="ＭＳ Ｐゴシック" charset="0"/>
                <a:cs typeface="ＭＳ Ｐゴシック" charset="0"/>
              </a:rPr>
              <a:t> (1-12)</a:t>
            </a:r>
            <a:endParaRPr lang="en-US" sz="54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dirty="0">
                <a:solidFill>
                  <a:srgbClr val="000000"/>
                </a:solidFill>
                <a:latin typeface="Arial"/>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
        <p:nvSpPr>
          <p:cNvPr id="6" name="Right Arrow 5"/>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7" name="Rectangle 2"/>
          <p:cNvSpPr txBox="1">
            <a:spLocks noChangeArrowheads="1"/>
          </p:cNvSpPr>
          <p:nvPr/>
        </p:nvSpPr>
        <p:spPr bwMode="auto">
          <a:xfrm>
            <a:off x="5148064" y="404664"/>
            <a:ext cx="4030133" cy="2581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000000"/>
                </a:solidFill>
                <a:latin typeface="Arial" charset="0"/>
                <a:ea typeface="ＭＳ Ｐゴシック" charset="0"/>
                <a:cs typeface="ＭＳ Ｐゴシック" charset="0"/>
              </a:rPr>
              <a:t>How to </a:t>
            </a:r>
            <a:br>
              <a:rPr lang="en-US" sz="5400" b="1" dirty="0" smtClean="0">
                <a:solidFill>
                  <a:srgbClr val="000000"/>
                </a:solidFill>
                <a:latin typeface="Arial" charset="0"/>
                <a:ea typeface="ＭＳ Ｐゴシック" charset="0"/>
                <a:cs typeface="ＭＳ Ｐゴシック" charset="0"/>
              </a:rPr>
            </a:br>
            <a:r>
              <a:rPr lang="en-US" sz="5400" b="1" dirty="0" smtClean="0">
                <a:solidFill>
                  <a:srgbClr val="FF0000"/>
                </a:solidFill>
                <a:latin typeface="Arial" charset="0"/>
                <a:ea typeface="ＭＳ Ｐゴシック" charset="0"/>
                <a:cs typeface="ＭＳ Ｐゴシック" charset="0"/>
              </a:rPr>
              <a:t>be a blessing </a:t>
            </a:r>
            <a:r>
              <a:rPr lang="en-US" sz="5400" b="1" dirty="0" smtClean="0">
                <a:solidFill>
                  <a:srgbClr val="000000"/>
                </a:solidFill>
                <a:latin typeface="Arial" charset="0"/>
                <a:ea typeface="ＭＳ Ｐゴシック" charset="0"/>
                <a:cs typeface="ＭＳ Ｐゴシック" charset="0"/>
              </a:rPr>
              <a:t>(13-16)</a:t>
            </a:r>
            <a:endParaRPr lang="en-US" sz="54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587032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Direct</a:t>
            </a:r>
            <a:r>
              <a:rPr lang="en-US" sz="5400" b="1" dirty="0" smtClean="0">
                <a:effectLst>
                  <a:glow rad="127000">
                    <a:schemeClr val="tx1"/>
                  </a:glow>
                </a:effectLst>
                <a:latin typeface="Arial" charset="0"/>
                <a:ea typeface="ＭＳ Ｐゴシック" charset="0"/>
                <a:cs typeface="ＭＳ Ｐゴシック" charset="0"/>
              </a:rPr>
              <a:t> others to God.</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373" y="533515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Main Idea of Matthew 5:13-16</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806402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888"/>
            <a:ext cx="9144000" cy="5189838"/>
          </a:xfrm>
          <a:prstGeom prst="rect">
            <a:avLst/>
          </a:prstGeom>
        </p:spPr>
      </p:pic>
      <p:sp>
        <p:nvSpPr>
          <p:cNvPr id="900098" name="Rectangle 2"/>
          <p:cNvSpPr>
            <a:spLocks noGrp="1" noChangeArrowheads="1"/>
          </p:cNvSpPr>
          <p:nvPr>
            <p:ph type="ctrTitle"/>
          </p:nvPr>
        </p:nvSpPr>
        <p:spPr>
          <a:xfrm>
            <a:off x="0" y="0"/>
            <a:ext cx="9144000" cy="105198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Key Truths Today:</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014887"/>
            <a:ext cx="9144000" cy="18431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effectLst>
                  <a:glow rad="127000">
                    <a:schemeClr val="tx1"/>
                  </a:glow>
                </a:effectLst>
                <a:latin typeface="Arial" charset="0"/>
                <a:ea typeface="ＭＳ Ｐゴシック" charset="0"/>
                <a:cs typeface="ＭＳ Ｐゴシック" charset="0"/>
              </a:rPr>
              <a:t>(1) </a:t>
            </a:r>
            <a:r>
              <a:rPr lang="en-US" sz="4800" b="1" dirty="0" smtClean="0">
                <a:effectLst>
                  <a:glow rad="127000">
                    <a:schemeClr val="tx1"/>
                  </a:glow>
                </a:effectLst>
                <a:latin typeface="Arial" charset="0"/>
                <a:ea typeface="ＭＳ Ｐゴシック" charset="0"/>
                <a:cs typeface="ＭＳ Ｐゴシック" charset="0"/>
              </a:rPr>
              <a:t>How </a:t>
            </a:r>
            <a:r>
              <a:rPr lang="en-US" sz="4800" b="1" dirty="0">
                <a:effectLst>
                  <a:glow rad="127000">
                    <a:schemeClr val="tx1"/>
                  </a:glow>
                </a:effectLst>
                <a:latin typeface="Arial" charset="0"/>
                <a:ea typeface="ＭＳ Ｐゴシック" charset="0"/>
                <a:cs typeface="ＭＳ Ｐゴシック" charset="0"/>
              </a:rPr>
              <a:t>long the OT is </a:t>
            </a:r>
            <a:r>
              <a:rPr lang="en-US" sz="4800" b="1" dirty="0" smtClean="0">
                <a:effectLst>
                  <a:glow rad="127000">
                    <a:schemeClr val="tx1"/>
                  </a:glow>
                </a:effectLst>
                <a:latin typeface="Arial" charset="0"/>
                <a:ea typeface="ＭＳ Ｐゴシック" charset="0"/>
                <a:cs typeface="ＭＳ Ｐゴシック" charset="0"/>
              </a:rPr>
              <a:t>useful</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2) </a:t>
            </a:r>
            <a:r>
              <a:rPr lang="en-US" sz="4800" b="1" dirty="0" smtClean="0">
                <a:effectLst>
                  <a:glow rad="127000">
                    <a:schemeClr val="tx1"/>
                  </a:glow>
                </a:effectLst>
                <a:latin typeface="Arial" charset="0"/>
                <a:ea typeface="ＭＳ Ｐゴシック" charset="0"/>
                <a:cs typeface="ＭＳ Ｐゴシック" charset="0"/>
              </a:rPr>
              <a:t>How </a:t>
            </a:r>
            <a:r>
              <a:rPr lang="en-US" sz="4800" b="1" dirty="0">
                <a:effectLst>
                  <a:glow rad="127000">
                    <a:schemeClr val="tx1"/>
                  </a:glow>
                </a:effectLst>
                <a:latin typeface="Arial" charset="0"/>
                <a:ea typeface="ＭＳ Ｐゴシック" charset="0"/>
                <a:cs typeface="ＭＳ Ｐゴシック" charset="0"/>
              </a:rPr>
              <a:t>this relates to </a:t>
            </a:r>
            <a:r>
              <a:rPr lang="en-US" sz="4800" b="1" dirty="0" smtClean="0">
                <a:effectLst>
                  <a:glow rad="127000">
                    <a:schemeClr val="tx1"/>
                  </a:glow>
                </a:effectLst>
                <a:latin typeface="Arial" charset="0"/>
                <a:ea typeface="ＭＳ Ｐゴシック" charset="0"/>
                <a:cs typeface="ＭＳ Ｐゴシック" charset="0"/>
              </a:rPr>
              <a:t>us</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72791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471" y="-30430"/>
            <a:ext cx="9130529" cy="6888430"/>
          </a:xfrm>
          <a:prstGeom prst="rect">
            <a:avLst/>
          </a:prstGeom>
        </p:spPr>
      </p:pic>
      <p:sp>
        <p:nvSpPr>
          <p:cNvPr id="900098" name="Rectangle 2"/>
          <p:cNvSpPr>
            <a:spLocks noGrp="1" noChangeArrowheads="1"/>
          </p:cNvSpPr>
          <p:nvPr>
            <p:ph type="ctrTitle"/>
          </p:nvPr>
        </p:nvSpPr>
        <p:spPr>
          <a:xfrm>
            <a:off x="0" y="5509655"/>
            <a:ext cx="9144000" cy="123087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Old Testament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68240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833"/>
            <a:ext cx="9144000" cy="180922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Proper Way to View the Old Testament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40755"/>
            <a:ext cx="9144000" cy="3578087"/>
          </a:xfrm>
          <a:prstGeom prst="rect">
            <a:avLst/>
          </a:prstGeom>
        </p:spPr>
      </p:pic>
      <p:sp>
        <p:nvSpPr>
          <p:cNvPr id="4" name="Rectangle 2"/>
          <p:cNvSpPr txBox="1">
            <a:spLocks noChangeArrowheads="1"/>
          </p:cNvSpPr>
          <p:nvPr/>
        </p:nvSpPr>
        <p:spPr bwMode="auto">
          <a:xfrm>
            <a:off x="0" y="5216387"/>
            <a:ext cx="9144000" cy="1646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Matthew 5:17-20</a:t>
            </a:r>
          </a:p>
        </p:txBody>
      </p:sp>
    </p:spTree>
    <p:extLst>
      <p:ext uri="{BB962C8B-B14F-4D97-AF65-F5344CB8AC3E}">
        <p14:creationId xmlns:p14="http://schemas.microsoft.com/office/powerpoint/2010/main" val="38768240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93743" cy="5545432"/>
          </a:xfrm>
          <a:prstGeom prst="rect">
            <a:avLst/>
          </a:prstGeom>
        </p:spPr>
      </p:pic>
      <p:sp>
        <p:nvSpPr>
          <p:cNvPr id="900098" name="Rectangle 2"/>
          <p:cNvSpPr>
            <a:spLocks noGrp="1" noChangeArrowheads="1"/>
          </p:cNvSpPr>
          <p:nvPr>
            <p:ph type="ctrTitle"/>
          </p:nvPr>
        </p:nvSpPr>
        <p:spPr>
          <a:xfrm>
            <a:off x="0" y="4919334"/>
            <a:ext cx="9144000" cy="1946407"/>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I</a:t>
            </a:r>
            <a:r>
              <a:rPr lang="en-US" sz="4000" b="1" dirty="0">
                <a:effectLst>
                  <a:glow rad="127000">
                    <a:schemeClr val="tx1"/>
                  </a:glow>
                </a:effectLst>
                <a:latin typeface="Arial" charset="0"/>
                <a:ea typeface="ＭＳ Ｐゴシック" charset="0"/>
                <a:cs typeface="ＭＳ Ｐゴシック" charset="0"/>
              </a:rPr>
              <a:t>. The OT will </a:t>
            </a:r>
            <a:r>
              <a:rPr lang="en-US" sz="4000" b="1" dirty="0">
                <a:solidFill>
                  <a:srgbClr val="FFFF00"/>
                </a:solidFill>
                <a:effectLst>
                  <a:glow rad="127000">
                    <a:schemeClr val="tx1"/>
                  </a:glow>
                </a:effectLst>
                <a:latin typeface="Arial" charset="0"/>
                <a:ea typeface="ＭＳ Ｐゴシック" charset="0"/>
                <a:cs typeface="ＭＳ Ｐゴシック" charset="0"/>
              </a:rPr>
              <a:t>remain</a:t>
            </a:r>
            <a:r>
              <a:rPr lang="en-US" sz="4000" b="1" dirty="0">
                <a:effectLst>
                  <a:glow rad="127000">
                    <a:schemeClr val="tx1"/>
                  </a:glow>
                </a:effectLst>
                <a:latin typeface="Arial" charset="0"/>
                <a:ea typeface="ＭＳ Ｐゴシック" charset="0"/>
                <a:cs typeface="ＭＳ Ｐゴシック" charset="0"/>
              </a:rPr>
              <a:t> until all it prophesies about Jesus comes true (5:17-18). </a:t>
            </a:r>
          </a:p>
        </p:txBody>
      </p:sp>
    </p:spTree>
    <p:extLst>
      <p:ext uri="{BB962C8B-B14F-4D97-AF65-F5344CB8AC3E}">
        <p14:creationId xmlns:p14="http://schemas.microsoft.com/office/powerpoint/2010/main" val="34112960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Jesus came to fulfill the OT rather than abolish it (5:17</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21666"/>
            <a:ext cx="9237512" cy="4402734"/>
          </a:xfrm>
          <a:prstGeom prst="rect">
            <a:avLst/>
          </a:prstGeom>
        </p:spPr>
      </p:pic>
      <p:sp>
        <p:nvSpPr>
          <p:cNvPr id="4" name="Rectangle 2"/>
          <p:cNvSpPr txBox="1">
            <a:spLocks noChangeArrowheads="1"/>
          </p:cNvSpPr>
          <p:nvPr/>
        </p:nvSpPr>
        <p:spPr bwMode="auto">
          <a:xfrm>
            <a:off x="9237512" y="4167904"/>
            <a:ext cx="4399328" cy="539401"/>
          </a:xfrm>
          <a:prstGeom prst="rect">
            <a:avLst/>
          </a:prstGeom>
          <a:solidFill>
            <a:srgbClr val="00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effectLst/>
                <a:latin typeface="Arial" charset="0"/>
                <a:ea typeface="ＭＳ Ｐゴシック" charset="0"/>
                <a:cs typeface="ＭＳ Ｐゴシック" charset="0"/>
              </a:rPr>
              <a:t>WHAT GOD DEMANDED</a:t>
            </a:r>
            <a:endParaRPr lang="en-US" sz="2400" b="1" dirty="0">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3931661" y="4167904"/>
            <a:ext cx="4399328" cy="539401"/>
          </a:xfrm>
          <a:prstGeom prst="rect">
            <a:avLst/>
          </a:prstGeom>
          <a:solidFill>
            <a:srgbClr val="00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effectLst/>
                <a:latin typeface="Arial" charset="0"/>
                <a:ea typeface="ＭＳ Ｐゴシック" charset="0"/>
                <a:cs typeface="ＭＳ Ｐゴシック" charset="0"/>
              </a:rPr>
              <a:t>WHAT GOD PROVIDED</a:t>
            </a:r>
            <a:endParaRPr lang="en-US" sz="2400" b="1" dirty="0">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1384805" y="1800429"/>
            <a:ext cx="1453352" cy="1086805"/>
          </a:xfrm>
          <a:prstGeom prst="rect">
            <a:avLst/>
          </a:prstGeom>
          <a:solidFill>
            <a:srgbClr val="00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effectLst/>
                <a:latin typeface="Arial" charset="0"/>
                <a:ea typeface="ＭＳ Ｐゴシック" charset="0"/>
                <a:cs typeface="ＭＳ Ｐゴシック" charset="0"/>
              </a:rPr>
              <a:t>MT. SINAI</a:t>
            </a:r>
            <a:endParaRPr lang="en-US" sz="2400" b="1" dirty="0">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3705914" y="2635903"/>
            <a:ext cx="2886836" cy="539401"/>
          </a:xfrm>
          <a:prstGeom prst="rect">
            <a:avLst/>
          </a:prstGeom>
          <a:solidFill>
            <a:srgbClr val="00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effectLst/>
                <a:latin typeface="Arial" charset="0"/>
                <a:ea typeface="ＭＳ Ｐゴシック" charset="0"/>
                <a:cs typeface="ＭＳ Ｐゴシック" charset="0"/>
              </a:rPr>
              <a:t>MT. CALVARY</a:t>
            </a:r>
            <a:endParaRPr lang="en-US" sz="2400" b="1" dirty="0">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10376624" y="3240774"/>
            <a:ext cx="3166712" cy="746359"/>
          </a:xfrm>
          <a:prstGeom prst="rect">
            <a:avLst/>
          </a:prstGeom>
          <a:solidFill>
            <a:srgbClr val="80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latin typeface="Arial" charset="0"/>
                <a:ea typeface="ＭＳ Ｐゴシック" charset="0"/>
                <a:cs typeface="ＭＳ Ｐゴシック" charset="0"/>
              </a:rPr>
              <a:t>LAW</a:t>
            </a:r>
            <a:endParaRPr lang="en-US" sz="5400" b="1" dirty="0">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14114966" y="3240774"/>
            <a:ext cx="3166712" cy="746359"/>
          </a:xfrm>
          <a:prstGeom prst="rect">
            <a:avLst/>
          </a:prstGeom>
          <a:solidFill>
            <a:srgbClr val="0000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latin typeface="Arial" charset="0"/>
                <a:ea typeface="ＭＳ Ｐゴシック" charset="0"/>
                <a:cs typeface="ＭＳ Ｐゴシック" charset="0"/>
              </a:rPr>
              <a:t>GRACE</a:t>
            </a:r>
            <a:endParaRPr lang="en-US" sz="54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012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01157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Do </a:t>
            </a:r>
            <a:r>
              <a:rPr lang="en-US" sz="3600" b="1" dirty="0">
                <a:effectLst>
                  <a:glow rad="127000">
                    <a:schemeClr val="tx1"/>
                  </a:glow>
                </a:effectLst>
                <a:latin typeface="Arial" charset="0"/>
                <a:ea typeface="ＭＳ Ｐゴシック" charset="0"/>
                <a:cs typeface="ＭＳ Ｐゴシック" charset="0"/>
              </a:rPr>
              <a:t>not think that I have come to abolish the Law or the Prophets; I have not come to abolish them but to fulfill </a:t>
            </a:r>
            <a:r>
              <a:rPr lang="en-US" sz="3600" b="1" dirty="0" smtClean="0">
                <a:effectLst>
                  <a:glow rad="127000">
                    <a:schemeClr val="tx1"/>
                  </a:glow>
                </a:effectLst>
                <a:latin typeface="Arial" charset="0"/>
                <a:ea typeface="ＭＳ Ｐゴシック" charset="0"/>
                <a:cs typeface="ＭＳ Ｐゴシック" charset="0"/>
              </a:rPr>
              <a:t>them</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(5:17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930059" y="2504706"/>
            <a:ext cx="7368857" cy="4353294"/>
          </a:xfrm>
          <a:prstGeom prst="rect">
            <a:avLst/>
          </a:prstGeom>
        </p:spPr>
      </p:pic>
    </p:spTree>
    <p:extLst>
      <p:ext uri="{BB962C8B-B14F-4D97-AF65-F5344CB8AC3E}">
        <p14:creationId xmlns:p14="http://schemas.microsoft.com/office/powerpoint/2010/main" val="18703432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Jesus confronted the Pharisees</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15540"/>
            <a:ext cx="9213690" cy="6142460"/>
          </a:xfrm>
          <a:prstGeom prst="rect">
            <a:avLst/>
          </a:prstGeom>
        </p:spPr>
      </p:pic>
    </p:spTree>
    <p:extLst>
      <p:ext uri="{BB962C8B-B14F-4D97-AF65-F5344CB8AC3E}">
        <p14:creationId xmlns:p14="http://schemas.microsoft.com/office/powerpoint/2010/main" val="3127126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01157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Do </a:t>
            </a:r>
            <a:r>
              <a:rPr lang="en-US" sz="3600" b="1" dirty="0">
                <a:effectLst>
                  <a:glow rad="127000">
                    <a:schemeClr val="tx1"/>
                  </a:glow>
                </a:effectLst>
                <a:latin typeface="Arial" charset="0"/>
                <a:ea typeface="ＭＳ Ｐゴシック" charset="0"/>
                <a:cs typeface="ＭＳ Ｐゴシック" charset="0"/>
              </a:rPr>
              <a:t>not think that I have come to abolish </a:t>
            </a:r>
            <a:r>
              <a:rPr lang="en-US" sz="3600" b="1" dirty="0">
                <a:solidFill>
                  <a:srgbClr val="FFFF00"/>
                </a:solidFill>
                <a:effectLst>
                  <a:glow rad="127000">
                    <a:schemeClr val="tx1"/>
                  </a:glow>
                </a:effectLst>
                <a:latin typeface="Arial" charset="0"/>
                <a:ea typeface="ＭＳ Ｐゴシック" charset="0"/>
                <a:cs typeface="ＭＳ Ｐゴシック" charset="0"/>
              </a:rPr>
              <a:t>the Law or the Prophets</a:t>
            </a:r>
            <a:r>
              <a:rPr lang="en-US" sz="3600" b="1" dirty="0">
                <a:effectLst>
                  <a:glow rad="127000">
                    <a:schemeClr val="tx1"/>
                  </a:glow>
                </a:effectLst>
                <a:latin typeface="Arial" charset="0"/>
                <a:ea typeface="ＭＳ Ｐゴシック" charset="0"/>
                <a:cs typeface="ＭＳ Ｐゴシック" charset="0"/>
              </a:rPr>
              <a:t>; I have not come to abolish them but to fulfill </a:t>
            </a:r>
            <a:r>
              <a:rPr lang="en-US" sz="3600" b="1" dirty="0" smtClean="0">
                <a:effectLst>
                  <a:glow rad="127000">
                    <a:schemeClr val="tx1"/>
                  </a:glow>
                </a:effectLst>
                <a:latin typeface="Arial" charset="0"/>
                <a:ea typeface="ＭＳ Ｐゴシック" charset="0"/>
                <a:cs typeface="ＭＳ Ｐゴシック" charset="0"/>
              </a:rPr>
              <a:t>them</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(5:17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4318000"/>
            <a:ext cx="9144000" cy="2540000"/>
          </a:xfrm>
          <a:prstGeom prst="rect">
            <a:avLst/>
          </a:prstGeom>
        </p:spPr>
      </p:pic>
    </p:spTree>
    <p:extLst>
      <p:ext uri="{BB962C8B-B14F-4D97-AF65-F5344CB8AC3E}">
        <p14:creationId xmlns:p14="http://schemas.microsoft.com/office/powerpoint/2010/main" val="1977429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599043"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53251"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3253" name="Text Box 8"/>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defTabSz="914400" fontAlgn="base">
              <a:spcBef>
                <a:spcPct val="0"/>
              </a:spcBef>
              <a:spcAft>
                <a:spcPct val="0"/>
              </a:spcAft>
            </a:pPr>
            <a:r>
              <a:rPr lang="en-US" b="1" smtClean="0">
                <a:solidFill>
                  <a:srgbClr val="FFFFFF"/>
                </a:solidFill>
                <a:latin typeface="Arial" charset="0"/>
              </a:rPr>
              <a:t>193</a:t>
            </a:r>
          </a:p>
        </p:txBody>
      </p:sp>
      <p:sp>
        <p:nvSpPr>
          <p:cNvPr id="53254" name="WordArt 10"/>
          <p:cNvSpPr>
            <a:spLocks noChangeArrowheads="1" noChangeShapeType="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pPr algn="ctr" defTabSz="914400" fontAlgn="base">
              <a:spcBef>
                <a:spcPct val="0"/>
              </a:spcBef>
              <a:spcAft>
                <a:spcPct val="0"/>
              </a:spcAft>
            </a:pPr>
            <a:r>
              <a:rPr lang="en-US" sz="3600" kern="10" smtClean="0">
                <a:ln w="9525">
                  <a:solidFill>
                    <a:srgbClr val="000000"/>
                  </a:solidFill>
                  <a:round/>
                  <a:headEnd/>
                  <a:tailEnd/>
                </a:ln>
                <a:gradFill rotWithShape="1">
                  <a:gsLst>
                    <a:gs pos="0">
                      <a:srgbClr val="FFE701"/>
                    </a:gs>
                    <a:gs pos="100000">
                      <a:srgbClr val="FE3E02"/>
                    </a:gs>
                  </a:gsLst>
                  <a:lin ang="5400000" scaled="1"/>
                </a:gradFill>
                <a:effectLst>
                  <a:outerShdw blurRad="63500" dist="38099" dir="2700000" algn="ctr" rotWithShape="0">
                    <a:srgbClr val="000000">
                      <a:alpha val="74997"/>
                    </a:srgbClr>
                  </a:outerShdw>
                </a:effectLst>
                <a:latin typeface="Impact"/>
                <a:ea typeface="Impact"/>
                <a:cs typeface="Impact"/>
              </a:rPr>
              <a:t>The Hebrew Canon</a:t>
            </a:r>
          </a:p>
        </p:txBody>
      </p:sp>
    </p:spTree>
    <p:extLst>
      <p:ext uri="{BB962C8B-B14F-4D97-AF65-F5344CB8AC3E}">
        <p14:creationId xmlns:p14="http://schemas.microsoft.com/office/powerpoint/2010/main" val="369941363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600067"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55299"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301" name="Text Box 7"/>
          <p:cNvSpPr txBox="1">
            <a:spLocks noChangeArrowheads="1"/>
          </p:cNvSpPr>
          <p:nvPr/>
        </p:nvSpPr>
        <p:spPr bwMode="auto">
          <a:xfrm>
            <a:off x="4022725" y="2209800"/>
            <a:ext cx="5121275" cy="255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defTabSz="914400" fontAlgn="base">
              <a:spcBef>
                <a:spcPct val="0"/>
              </a:spcBef>
              <a:spcAft>
                <a:spcPct val="0"/>
              </a:spcAft>
            </a:pPr>
            <a:r>
              <a:rPr lang="en-US" sz="3200" dirty="0" smtClean="0">
                <a:solidFill>
                  <a:srgbClr val="FFFFFF"/>
                </a:solidFill>
                <a:latin typeface="Arial" charset="0"/>
              </a:rPr>
              <a:t>Matthew 5:17 </a:t>
            </a:r>
            <a:r>
              <a:rPr lang="ru-RU" sz="3200" dirty="0" smtClean="0">
                <a:solidFill>
                  <a:srgbClr val="FFFFFF"/>
                </a:solidFill>
                <a:latin typeface="Arial" charset="0"/>
              </a:rPr>
              <a:t>"</a:t>
            </a:r>
            <a:r>
              <a:rPr lang="en-US" sz="3200" dirty="0" smtClean="0">
                <a:solidFill>
                  <a:srgbClr val="FFFFFF"/>
                </a:solidFill>
                <a:latin typeface="Arial" charset="0"/>
              </a:rPr>
              <a:t>Do not think that I have come to abolish the </a:t>
            </a:r>
            <a:r>
              <a:rPr lang="en-US" sz="3200" dirty="0" smtClean="0">
                <a:solidFill>
                  <a:srgbClr val="FBE50F"/>
                </a:solidFill>
                <a:latin typeface="Arial" charset="0"/>
              </a:rPr>
              <a:t>Law </a:t>
            </a:r>
            <a:r>
              <a:rPr lang="en-US" sz="3200" dirty="0" smtClean="0">
                <a:solidFill>
                  <a:srgbClr val="FFFFFF"/>
                </a:solidFill>
                <a:latin typeface="Arial" charset="0"/>
              </a:rPr>
              <a:t>or the </a:t>
            </a:r>
            <a:r>
              <a:rPr lang="en-US" sz="3200" dirty="0" smtClean="0">
                <a:solidFill>
                  <a:srgbClr val="FBE50F"/>
                </a:solidFill>
                <a:latin typeface="Arial" charset="0"/>
              </a:rPr>
              <a:t>Prophets</a:t>
            </a:r>
            <a:r>
              <a:rPr lang="en-US" sz="3200" dirty="0" smtClean="0">
                <a:solidFill>
                  <a:srgbClr val="FFFFFF"/>
                </a:solidFill>
                <a:latin typeface="Arial" charset="0"/>
              </a:rPr>
              <a:t>; </a:t>
            </a:r>
          </a:p>
          <a:p>
            <a:pPr defTabSz="914400" fontAlgn="base">
              <a:spcBef>
                <a:spcPct val="0"/>
              </a:spcBef>
              <a:spcAft>
                <a:spcPct val="0"/>
              </a:spcAft>
            </a:pPr>
            <a:r>
              <a:rPr lang="en-US" sz="3200" dirty="0" smtClean="0">
                <a:solidFill>
                  <a:srgbClr val="FFFFFF"/>
                </a:solidFill>
                <a:latin typeface="Arial" charset="0"/>
              </a:rPr>
              <a:t>I have not come to abolish them but to fulfill them.</a:t>
            </a:r>
            <a:r>
              <a:rPr lang="ru-RU" altLang="ja-JP" sz="3200" dirty="0" smtClean="0">
                <a:solidFill>
                  <a:srgbClr val="FFFFFF"/>
                </a:solidFill>
                <a:latin typeface="Arial" charset="0"/>
              </a:rPr>
              <a:t>"</a:t>
            </a:r>
            <a:endParaRPr lang="en-US" sz="3200" dirty="0" smtClean="0">
              <a:solidFill>
                <a:srgbClr val="FFFFFF"/>
              </a:solidFill>
              <a:latin typeface="Arial" charset="0"/>
            </a:endParaRPr>
          </a:p>
        </p:txBody>
      </p:sp>
      <p:sp>
        <p:nvSpPr>
          <p:cNvPr id="55302"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5303" name="WordArt 10"/>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pPr algn="ctr" defTabSz="914400" fontAlgn="base">
              <a:spcBef>
                <a:spcPct val="0"/>
              </a:spcBef>
              <a:spcAft>
                <a:spcPct val="0"/>
              </a:spcAft>
            </a:pPr>
            <a:r>
              <a:rPr lang="ru-RU" sz="3600" kern="10" spc="-360" smtClean="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endParaRPr lang="en-US" sz="3600" kern="10" spc="-360" smtClean="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55304" name="Text Box 12"/>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defTabSz="914400" fontAlgn="base">
              <a:spcBef>
                <a:spcPct val="0"/>
              </a:spcBef>
              <a:spcAft>
                <a:spcPct val="0"/>
              </a:spcAft>
            </a:pPr>
            <a:r>
              <a:rPr lang="en-US" b="1" smtClean="0">
                <a:solidFill>
                  <a:srgbClr val="FFFFFF"/>
                </a:solidFill>
                <a:latin typeface="Arial" charset="0"/>
              </a:rPr>
              <a:t>193</a:t>
            </a:r>
          </a:p>
        </p:txBody>
      </p:sp>
      <p:sp>
        <p:nvSpPr>
          <p:cNvPr id="55305" name="WordArt 13"/>
          <p:cNvSpPr>
            <a:spLocks noChangeArrowheads="1" noChangeShapeType="1" noTextEdit="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pPr algn="ctr" defTabSz="914400" fontAlgn="base">
              <a:spcBef>
                <a:spcPct val="0"/>
              </a:spcBef>
              <a:spcAft>
                <a:spcPct val="0"/>
              </a:spcAft>
            </a:pPr>
            <a:r>
              <a:rPr lang="en-US" sz="3600" kern="10" smtClean="0">
                <a:ln w="9525">
                  <a:solidFill>
                    <a:srgbClr val="000000"/>
                  </a:solidFill>
                  <a:round/>
                  <a:headEnd/>
                  <a:tailEnd/>
                </a:ln>
                <a:gradFill rotWithShape="1">
                  <a:gsLst>
                    <a:gs pos="0">
                      <a:srgbClr val="FFE701"/>
                    </a:gs>
                    <a:gs pos="100000">
                      <a:srgbClr val="FE3E02"/>
                    </a:gs>
                  </a:gsLst>
                  <a:lin ang="5400000" scaled="1"/>
                </a:gradFill>
                <a:effectLst>
                  <a:outerShdw blurRad="63500" dist="38099" dir="2700000" algn="ctr" rotWithShape="0">
                    <a:srgbClr val="000000">
                      <a:alpha val="74997"/>
                    </a:srgbClr>
                  </a:outerShdw>
                </a:effectLst>
                <a:latin typeface="Impact"/>
                <a:ea typeface="Impact"/>
                <a:cs typeface="Impact"/>
              </a:rPr>
              <a:t>The Hebrew Canon</a:t>
            </a:r>
          </a:p>
        </p:txBody>
      </p:sp>
    </p:spTree>
    <p:extLst>
      <p:ext uri="{BB962C8B-B14F-4D97-AF65-F5344CB8AC3E}">
        <p14:creationId xmlns:p14="http://schemas.microsoft.com/office/powerpoint/2010/main" val="264196898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601091"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57347"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7349" name="Text Box 7"/>
          <p:cNvSpPr txBox="1">
            <a:spLocks noChangeArrowheads="1"/>
          </p:cNvSpPr>
          <p:nvPr/>
        </p:nvSpPr>
        <p:spPr bwMode="auto">
          <a:xfrm>
            <a:off x="3810000" y="2209800"/>
            <a:ext cx="5334000" cy="2554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defTabSz="914400" fontAlgn="base">
              <a:spcBef>
                <a:spcPct val="0"/>
              </a:spcBef>
              <a:spcAft>
                <a:spcPct val="0"/>
              </a:spcAft>
            </a:pPr>
            <a:r>
              <a:rPr lang="en-US" sz="3200" dirty="0" smtClean="0">
                <a:solidFill>
                  <a:srgbClr val="FFFFFF"/>
                </a:solidFill>
                <a:latin typeface="Arial" charset="0"/>
              </a:rPr>
              <a:t>Luke 24:44 </a:t>
            </a:r>
            <a:r>
              <a:rPr lang="ru-RU" altLang="ja-JP" sz="3200" dirty="0" smtClean="0">
                <a:solidFill>
                  <a:srgbClr val="FFFFFF"/>
                </a:solidFill>
                <a:latin typeface="Arial" charset="0"/>
              </a:rPr>
              <a:t>"</a:t>
            </a:r>
            <a:r>
              <a:rPr lang="en-US" sz="3200" dirty="0" smtClean="0">
                <a:solidFill>
                  <a:srgbClr val="FFFFFF"/>
                </a:solidFill>
                <a:latin typeface="Arial" charset="0"/>
              </a:rPr>
              <a:t>… everything written about me in the </a:t>
            </a:r>
            <a:r>
              <a:rPr lang="en-US" sz="3200" dirty="0" smtClean="0">
                <a:solidFill>
                  <a:srgbClr val="FBE50F"/>
                </a:solidFill>
                <a:latin typeface="Arial" charset="0"/>
              </a:rPr>
              <a:t>Law </a:t>
            </a:r>
            <a:r>
              <a:rPr lang="en-US" sz="3200" dirty="0" smtClean="0">
                <a:solidFill>
                  <a:srgbClr val="FFFFFF"/>
                </a:solidFill>
                <a:latin typeface="Arial" charset="0"/>
              </a:rPr>
              <a:t>of Moses and the </a:t>
            </a:r>
            <a:r>
              <a:rPr lang="en-US" sz="3200" dirty="0" smtClean="0">
                <a:solidFill>
                  <a:srgbClr val="FBE50F"/>
                </a:solidFill>
                <a:latin typeface="Arial" charset="0"/>
              </a:rPr>
              <a:t>Prophets </a:t>
            </a:r>
            <a:r>
              <a:rPr lang="en-US" sz="3200" dirty="0" smtClean="0">
                <a:solidFill>
                  <a:srgbClr val="FFFFFF"/>
                </a:solidFill>
                <a:latin typeface="Arial" charset="0"/>
              </a:rPr>
              <a:t>and the </a:t>
            </a:r>
            <a:r>
              <a:rPr lang="en-US" sz="3200" dirty="0" smtClean="0">
                <a:solidFill>
                  <a:srgbClr val="FBE50F"/>
                </a:solidFill>
                <a:latin typeface="Arial" charset="0"/>
              </a:rPr>
              <a:t>Psalms </a:t>
            </a:r>
            <a:r>
              <a:rPr lang="en-US" sz="3200" dirty="0" smtClean="0">
                <a:solidFill>
                  <a:srgbClr val="FFFFFF"/>
                </a:solidFill>
                <a:latin typeface="Arial" charset="0"/>
              </a:rPr>
              <a:t>must be fulfilled.</a:t>
            </a:r>
            <a:r>
              <a:rPr lang="ru-RU" altLang="ja-JP" sz="3200" dirty="0" smtClean="0">
                <a:solidFill>
                  <a:srgbClr val="FFFFFF"/>
                </a:solidFill>
                <a:latin typeface="Arial" charset="0"/>
              </a:rPr>
              <a:t>"</a:t>
            </a:r>
            <a:endParaRPr lang="en-US" sz="3200" dirty="0" smtClean="0">
              <a:solidFill>
                <a:srgbClr val="FFFFFF"/>
              </a:solidFill>
              <a:latin typeface="Arial" charset="0"/>
            </a:endParaRPr>
          </a:p>
        </p:txBody>
      </p:sp>
      <p:sp>
        <p:nvSpPr>
          <p:cNvPr id="57350"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57351" name="WordArt 10"/>
          <p:cNvSpPr>
            <a:spLocks noChangeArrowheads="1" noChangeShapeType="1" noTextEdit="1"/>
          </p:cNvSpPr>
          <p:nvPr/>
        </p:nvSpPr>
        <p:spPr bwMode="auto">
          <a:xfrm>
            <a:off x="4724400" y="306388"/>
            <a:ext cx="3459163" cy="1751012"/>
          </a:xfrm>
          <a:prstGeom prst="rect">
            <a:avLst/>
          </a:prstGeom>
        </p:spPr>
        <p:txBody>
          <a:bodyPr wrap="none" fromWordArt="1">
            <a:prstTxWarp prst="textCascadeUp">
              <a:avLst>
                <a:gd name="adj" fmla="val 44444"/>
              </a:avLst>
            </a:prstTxWarp>
          </a:bodyPr>
          <a:lstStyle/>
          <a:p>
            <a:pPr algn="ctr" defTabSz="914400" fontAlgn="base">
              <a:spcBef>
                <a:spcPct val="0"/>
              </a:spcBef>
              <a:spcAft>
                <a:spcPct val="0"/>
              </a:spcAft>
            </a:pPr>
            <a:r>
              <a:rPr lang="en-US" sz="3600" kern="10" smtClean="0">
                <a:ln w="9525">
                  <a:solidFill>
                    <a:srgbClr val="000000"/>
                  </a:solidFill>
                  <a:round/>
                  <a:headEnd/>
                  <a:tailEnd/>
                </a:ln>
                <a:gradFill rotWithShape="1">
                  <a:gsLst>
                    <a:gs pos="0">
                      <a:srgbClr val="FFE701"/>
                    </a:gs>
                    <a:gs pos="100000">
                      <a:srgbClr val="FE3E02"/>
                    </a:gs>
                  </a:gsLst>
                  <a:lin ang="5400000" scaled="1"/>
                </a:gradFill>
                <a:effectLst>
                  <a:outerShdw blurRad="63500" dist="38099" dir="2700000" algn="ctr" rotWithShape="0">
                    <a:srgbClr val="000000">
                      <a:alpha val="74997"/>
                    </a:srgbClr>
                  </a:outerShdw>
                </a:effectLst>
                <a:latin typeface="Impact"/>
                <a:ea typeface="Impact"/>
                <a:cs typeface="Impact"/>
              </a:rPr>
              <a:t>The Hebrew Canon</a:t>
            </a:r>
          </a:p>
        </p:txBody>
      </p:sp>
      <p:sp>
        <p:nvSpPr>
          <p:cNvPr id="57352" name="Text Box 11"/>
          <p:cNvSpPr txBox="1">
            <a:spLocks noChangeArrowheads="1"/>
          </p:cNvSpPr>
          <p:nvPr/>
        </p:nvSpPr>
        <p:spPr bwMode="auto">
          <a:xfrm>
            <a:off x="8374063"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defTabSz="914400" fontAlgn="base">
              <a:spcBef>
                <a:spcPct val="0"/>
              </a:spcBef>
              <a:spcAft>
                <a:spcPct val="0"/>
              </a:spcAft>
            </a:pPr>
            <a:r>
              <a:rPr lang="en-US" b="1" smtClean="0">
                <a:solidFill>
                  <a:srgbClr val="FFFFFF"/>
                </a:solidFill>
                <a:latin typeface="Arial" charset="0"/>
              </a:rPr>
              <a:t>193</a:t>
            </a:r>
          </a:p>
        </p:txBody>
      </p:sp>
    </p:spTree>
    <p:extLst>
      <p:ext uri="{BB962C8B-B14F-4D97-AF65-F5344CB8AC3E}">
        <p14:creationId xmlns:p14="http://schemas.microsoft.com/office/powerpoint/2010/main" val="12632372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1" y="457200"/>
            <a:ext cx="7427343" cy="2455520"/>
          </a:xfrm>
          <a:extLst/>
        </p:spPr>
        <p:txBody>
          <a:bodyPr/>
          <a:lstStyle/>
          <a:p>
            <a:pPr marL="719138" indent="-719138" defTabSz="914400" eaLnBrk="1" hangingPunct="1">
              <a:defRPr/>
            </a:pPr>
            <a:r>
              <a:rPr lang="en-US" altLang="zh-CN" b="1" dirty="0" smtClean="0">
                <a:solidFill>
                  <a:srgbClr val="FFFFFF"/>
                </a:solidFill>
                <a:effectLst>
                  <a:glow rad="254000">
                    <a:srgbClr val="000000">
                      <a:alpha val="85000"/>
                    </a:srgbClr>
                  </a:glow>
                </a:effectLst>
                <a:cs typeface="Arial"/>
              </a:rPr>
              <a:t>The Christian</a:t>
            </a:r>
            <a:r>
              <a:rPr lang="uk-UA" altLang="zh-CN" b="1" dirty="0" smtClean="0">
                <a:solidFill>
                  <a:srgbClr val="FFFFFF"/>
                </a:solidFill>
                <a:effectLst>
                  <a:glow rad="254000">
                    <a:srgbClr val="000000">
                      <a:alpha val="85000"/>
                    </a:srgbClr>
                  </a:glow>
                </a:effectLst>
                <a:cs typeface="Arial"/>
              </a:rPr>
              <a:t>'</a:t>
            </a:r>
            <a:r>
              <a:rPr lang="en-US" altLang="zh-CN" b="1" dirty="0" smtClean="0">
                <a:solidFill>
                  <a:srgbClr val="FFFFFF"/>
                </a:solidFill>
                <a:effectLst>
                  <a:glow rad="254000">
                    <a:srgbClr val="000000">
                      <a:alpha val="85000"/>
                    </a:srgbClr>
                  </a:glow>
                </a:effectLst>
                <a:cs typeface="Arial"/>
              </a:rPr>
              <a:t>s </a:t>
            </a:r>
            <a:r>
              <a:rPr lang="en-US" altLang="zh-CN" b="1" dirty="0">
                <a:solidFill>
                  <a:srgbClr val="FFFFFF"/>
                </a:solidFill>
                <a:effectLst>
                  <a:glow rad="254000">
                    <a:srgbClr val="000000">
                      <a:alpha val="85000"/>
                    </a:srgbClr>
                  </a:glow>
                </a:effectLst>
                <a:cs typeface="Arial"/>
              </a:rPr>
              <a:t>Relationship to the Law</a:t>
            </a:r>
          </a:p>
        </p:txBody>
      </p:sp>
      <p:sp>
        <p:nvSpPr>
          <p:cNvPr id="9" name="Text Box 27"/>
          <p:cNvSpPr txBox="1">
            <a:spLocks noChangeArrowheads="1"/>
          </p:cNvSpPr>
          <p:nvPr/>
        </p:nvSpPr>
        <p:spPr bwMode="auto">
          <a:xfrm>
            <a:off x="8228304" y="87313"/>
            <a:ext cx="698178"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a:defRPr/>
            </a:pPr>
            <a:r>
              <a:rPr lang="en-US" altLang="zh-CN" b="1" kern="0" dirty="0" smtClean="0">
                <a:solidFill>
                  <a:srgbClr val="FFFFFF"/>
                </a:solidFill>
                <a:latin typeface="Arial" charset="0"/>
              </a:rPr>
              <a:t>112</a:t>
            </a:r>
          </a:p>
        </p:txBody>
      </p:sp>
    </p:spTree>
    <p:extLst>
      <p:ext uri="{BB962C8B-B14F-4D97-AF65-F5344CB8AC3E}">
        <p14:creationId xmlns:p14="http://schemas.microsoft.com/office/powerpoint/2010/main" val="2651047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60092"/>
            <a:ext cx="9144000" cy="105198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Old Testament Stories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856745" y="266463"/>
            <a:ext cx="5512111" cy="5512111"/>
          </a:xfrm>
          <a:prstGeom prst="rect">
            <a:avLst/>
          </a:prstGeom>
        </p:spPr>
      </p:pic>
    </p:spTree>
    <p:extLst>
      <p:ext uri="{BB962C8B-B14F-4D97-AF65-F5344CB8AC3E}">
        <p14:creationId xmlns:p14="http://schemas.microsoft.com/office/powerpoint/2010/main" val="34112960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en-US" altLang="zh-CN" sz="4800" b="1" dirty="0">
                <a:solidFill>
                  <a:schemeClr val="tx1"/>
                </a:solidFill>
                <a:effectLst>
                  <a:glow rad="228600">
                    <a:schemeClr val="bg2"/>
                  </a:glow>
                </a:effectLst>
                <a:latin typeface="Arial Narrow" charset="0"/>
              </a:rPr>
              <a:t>The heart of the Mosaic Covenant is the Ten Commandments</a:t>
            </a:r>
          </a:p>
        </p:txBody>
      </p:sp>
    </p:spTree>
    <p:extLst>
      <p:ext uri="{BB962C8B-B14F-4D97-AF65-F5344CB8AC3E}">
        <p14:creationId xmlns:p14="http://schemas.microsoft.com/office/powerpoint/2010/main" val="15833172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49049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51236" name="Rectangle 4"/>
          <p:cNvSpPr>
            <a:spLocks noChangeArrowheads="1"/>
          </p:cNvSpPr>
          <p:nvPr/>
        </p:nvSpPr>
        <p:spPr bwMode="auto">
          <a:xfrm>
            <a:off x="1219200" y="762000"/>
            <a:ext cx="7327900" cy="471805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0"/>
              </a:spcBef>
              <a:spcAft>
                <a:spcPct val="0"/>
              </a:spcAft>
              <a:defRPr/>
            </a:pPr>
            <a:endParaRPr lang="en-US" sz="4400" b="1">
              <a:solidFill>
                <a:srgbClr val="FAFD00"/>
              </a:solidFill>
              <a:latin typeface="Times" pitchFamily="-112" charset="0"/>
              <a:ea typeface="ＭＳ Ｐゴシック" charset="0"/>
              <a:cs typeface="ＭＳ Ｐゴシック" charset="0"/>
            </a:endParaRPr>
          </a:p>
          <a:p>
            <a:pPr algn="ctr" defTabSz="914400" eaLnBrk="0" fontAlgn="base" hangingPunct="0">
              <a:spcBef>
                <a:spcPct val="0"/>
              </a:spcBef>
              <a:spcAft>
                <a:spcPct val="0"/>
              </a:spcAft>
              <a:defRPr/>
            </a:pPr>
            <a:r>
              <a:rPr lang="en-US" sz="3200" b="1">
                <a:solidFill>
                  <a:srgbClr val="00DFCA"/>
                </a:solidFill>
                <a:latin typeface="Times" pitchFamily="-112" charset="0"/>
                <a:ea typeface="ＭＳ Ｐゴシック" charset="0"/>
                <a:cs typeface="ＭＳ Ｐゴシック" charset="0"/>
              </a:rPr>
              <a:t>A Godly Education In Three Parts:</a:t>
            </a:r>
            <a:r>
              <a:rPr lang="en-US" sz="2400" b="1">
                <a:solidFill>
                  <a:srgbClr val="00DFCA"/>
                </a:solidFill>
                <a:latin typeface="Times" pitchFamily="-112" charset="0"/>
                <a:ea typeface="ＭＳ Ｐゴシック" charset="0"/>
                <a:cs typeface="ＭＳ Ｐゴシック" charset="0"/>
              </a:rPr>
              <a:t>                          </a:t>
            </a:r>
            <a:endParaRPr lang="en-US" sz="2800" b="1">
              <a:solidFill>
                <a:srgbClr val="00DFCA"/>
              </a:solidFill>
              <a:latin typeface="Times" pitchFamily="-112" charset="0"/>
              <a:ea typeface="ＭＳ Ｐゴシック" charset="0"/>
              <a:cs typeface="ＭＳ Ｐゴシック" charset="0"/>
            </a:endParaRPr>
          </a:p>
          <a:p>
            <a:pPr defTabSz="914400" eaLnBrk="0" fontAlgn="base" hangingPunct="0">
              <a:spcBef>
                <a:spcPct val="0"/>
              </a:spcBef>
              <a:spcAft>
                <a:spcPct val="0"/>
              </a:spcAft>
              <a:defRPr/>
            </a:pPr>
            <a:endParaRPr lang="en-US" sz="2400" b="1">
              <a:solidFill>
                <a:srgbClr val="FFFFFF"/>
              </a:solidFill>
              <a:latin typeface="Times" pitchFamily="-112" charset="0"/>
              <a:ea typeface="ＭＳ Ｐゴシック" charset="0"/>
              <a:cs typeface="ＭＳ Ｐゴシック" charset="0"/>
            </a:endParaRPr>
          </a:p>
          <a:p>
            <a:pPr defTabSz="914400" eaLnBrk="0" fontAlgn="base" hangingPunct="0">
              <a:spcBef>
                <a:spcPct val="0"/>
              </a:spcBef>
              <a:spcAft>
                <a:spcPct val="0"/>
              </a:spcAft>
              <a:defRPr/>
            </a:pPr>
            <a:r>
              <a:rPr lang="en-US" sz="2800" b="1">
                <a:solidFill>
                  <a:srgbClr val="FAFD00"/>
                </a:solidFill>
                <a:latin typeface="Times" pitchFamily="-112" charset="0"/>
                <a:ea typeface="ＭＳ Ｐゴシック" charset="0"/>
                <a:cs typeface="ＭＳ Ｐゴシック" charset="0"/>
              </a:rPr>
              <a:t>MORAL: </a:t>
            </a:r>
            <a:r>
              <a:rPr lang="en-US" sz="2400" b="1">
                <a:solidFill>
                  <a:srgbClr val="FFFFFF"/>
                </a:solidFill>
                <a:latin typeface="Times" pitchFamily="-112" charset="0"/>
                <a:ea typeface="ＭＳ Ｐゴシック" charset="0"/>
                <a:cs typeface="ＭＳ Ｐゴシック" charset="0"/>
              </a:rPr>
              <a:t>The Ten Commandments; a basis for our current legal system.</a:t>
            </a:r>
          </a:p>
          <a:p>
            <a:pPr defTabSz="914400" eaLnBrk="0" fontAlgn="base" hangingPunct="0">
              <a:spcBef>
                <a:spcPct val="0"/>
              </a:spcBef>
              <a:spcAft>
                <a:spcPct val="0"/>
              </a:spcAft>
              <a:defRPr/>
            </a:pPr>
            <a:endParaRPr lang="en-US" sz="2400" b="1">
              <a:solidFill>
                <a:srgbClr val="FFFFFF"/>
              </a:solidFill>
              <a:latin typeface="Times" pitchFamily="-112" charset="0"/>
              <a:ea typeface="ＭＳ Ｐゴシック" charset="0"/>
              <a:cs typeface="ＭＳ Ｐゴシック" charset="0"/>
            </a:endParaRPr>
          </a:p>
          <a:p>
            <a:pPr defTabSz="914400" eaLnBrk="0" fontAlgn="base" hangingPunct="0">
              <a:spcBef>
                <a:spcPct val="0"/>
              </a:spcBef>
              <a:spcAft>
                <a:spcPct val="0"/>
              </a:spcAft>
              <a:defRPr/>
            </a:pPr>
            <a:r>
              <a:rPr lang="en-US" sz="2800" b="1">
                <a:solidFill>
                  <a:srgbClr val="FAFD00"/>
                </a:solidFill>
                <a:latin typeface="Times" pitchFamily="-112" charset="0"/>
                <a:ea typeface="ＭＳ Ｐゴシック" charset="0"/>
                <a:cs typeface="ＭＳ Ｐゴシック" charset="0"/>
              </a:rPr>
              <a:t>CIVIL: </a:t>
            </a:r>
            <a:r>
              <a:rPr lang="en-US" sz="2400" b="1">
                <a:solidFill>
                  <a:srgbClr val="FFFFFF"/>
                </a:solidFill>
                <a:latin typeface="Times" pitchFamily="-112" charset="0"/>
                <a:ea typeface="ＭＳ Ｐゴシック" charset="0"/>
                <a:cs typeface="ＭＳ Ｐゴシック" charset="0"/>
              </a:rPr>
              <a:t>How the people are to live with each 	other in the new social structure.</a:t>
            </a:r>
          </a:p>
          <a:p>
            <a:pPr defTabSz="914400" eaLnBrk="0" fontAlgn="base" hangingPunct="0">
              <a:spcBef>
                <a:spcPct val="0"/>
              </a:spcBef>
              <a:spcAft>
                <a:spcPct val="0"/>
              </a:spcAft>
              <a:defRPr/>
            </a:pPr>
            <a:endParaRPr lang="en-US" sz="2400" b="1">
              <a:solidFill>
                <a:srgbClr val="FFFFFF"/>
              </a:solidFill>
              <a:latin typeface="Times" pitchFamily="-112" charset="0"/>
              <a:ea typeface="ＭＳ Ｐゴシック" charset="0"/>
              <a:cs typeface="ＭＳ Ｐゴシック" charset="0"/>
            </a:endParaRPr>
          </a:p>
          <a:p>
            <a:pPr defTabSz="914400" eaLnBrk="0" fontAlgn="base" hangingPunct="0">
              <a:spcBef>
                <a:spcPct val="0"/>
              </a:spcBef>
              <a:spcAft>
                <a:spcPct val="0"/>
              </a:spcAft>
              <a:defRPr/>
            </a:pPr>
            <a:r>
              <a:rPr lang="en-US" sz="2800" b="1">
                <a:solidFill>
                  <a:srgbClr val="FAFD00"/>
                </a:solidFill>
                <a:latin typeface="Times" pitchFamily="-112" charset="0"/>
                <a:ea typeface="ＭＳ Ｐゴシック" charset="0"/>
                <a:cs typeface="ＭＳ Ｐゴシック" charset="0"/>
              </a:rPr>
              <a:t>CEREMONIAL: </a:t>
            </a:r>
            <a:r>
              <a:rPr lang="en-US" sz="2400" b="1">
                <a:solidFill>
                  <a:srgbClr val="FFFFFF"/>
                </a:solidFill>
                <a:latin typeface="Times" pitchFamily="-112" charset="0"/>
                <a:ea typeface="ＭＳ Ｐゴシック" charset="0"/>
                <a:cs typeface="ＭＳ Ｐゴシック" charset="0"/>
              </a:rPr>
              <a:t>How to worship God in the new social structure.</a:t>
            </a:r>
          </a:p>
        </p:txBody>
      </p:sp>
      <p:sp>
        <p:nvSpPr>
          <p:cNvPr id="351237" name="Rectangle 5"/>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charset="0"/>
                <a:cs typeface="ＭＳ Ｐゴシック" charset="0"/>
              </a:rPr>
              <a:t>7</a:t>
            </a:r>
          </a:p>
        </p:txBody>
      </p:sp>
      <p:sp>
        <p:nvSpPr>
          <p:cNvPr id="351238"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08" charset="0"/>
              <a:ea typeface="ＭＳ Ｐゴシック" charset="0"/>
              <a:cs typeface="ＭＳ Ｐゴシック" charset="0"/>
            </a:endParaRPr>
          </a:p>
        </p:txBody>
      </p:sp>
      <p:sp>
        <p:nvSpPr>
          <p:cNvPr id="35123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defRPr/>
            </a:pPr>
            <a:r>
              <a:rPr lang="en-US" sz="1400" b="1" smtClean="0">
                <a:solidFill>
                  <a:srgbClr val="FFFFFF"/>
                </a:solidFill>
                <a:latin typeface="Comic Sans MS" charset="0"/>
              </a:rPr>
              <a:t>Ex. 25-31</a:t>
            </a:r>
            <a:endParaRPr lang="en-US" sz="800" b="1" u="sng" smtClean="0">
              <a:solidFill>
                <a:srgbClr val="000000"/>
              </a:solidFill>
              <a:latin typeface="Geneva" charset="0"/>
            </a:endParaRPr>
          </a:p>
        </p:txBody>
      </p:sp>
      <p:sp>
        <p:nvSpPr>
          <p:cNvPr id="490503"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490504" name="Rectangle 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800" b="1">
                <a:solidFill>
                  <a:srgbClr val="000000"/>
                </a:solidFill>
                <a:latin typeface="Helvetica" charset="0"/>
                <a:ea typeface="ＭＳ Ｐゴシック" charset="0"/>
                <a:cs typeface="ＭＳ Ｐゴシック" charset="0"/>
              </a:rPr>
              <a:t>40</a:t>
            </a:r>
          </a:p>
        </p:txBody>
      </p:sp>
      <p:sp>
        <p:nvSpPr>
          <p:cNvPr id="490505"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490506"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490507"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490508"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90509"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90510"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90511"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90512"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90513" name="Rectangle 18"/>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Chicago" charset="0"/>
                <a:ea typeface="ＭＳ Ｐゴシック" charset="0"/>
                <a:cs typeface="ＭＳ Ｐゴシック" charset="0"/>
              </a:rPr>
              <a:t>MOSES</a:t>
            </a:r>
          </a:p>
        </p:txBody>
      </p:sp>
      <p:sp>
        <p:nvSpPr>
          <p:cNvPr id="490514" name="Rectangle 19"/>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Sinai</a:t>
            </a:r>
          </a:p>
        </p:txBody>
      </p:sp>
      <p:sp>
        <p:nvSpPr>
          <p:cNvPr id="490515" name="Rectangle 20"/>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M - C - C</a:t>
            </a:r>
          </a:p>
        </p:txBody>
      </p:sp>
      <p:sp>
        <p:nvSpPr>
          <p:cNvPr id="490516"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90517" name="Rectangle 22"/>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Exodus</a:t>
            </a:r>
          </a:p>
        </p:txBody>
      </p:sp>
      <p:sp>
        <p:nvSpPr>
          <p:cNvPr id="490518"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sz="2000">
                <a:solidFill>
                  <a:srgbClr val="FFA27C"/>
                </a:solidFill>
                <a:latin typeface="Comic Sans MS" charset="0"/>
              </a:rPr>
              <a:t> </a:t>
            </a:r>
          </a:p>
        </p:txBody>
      </p:sp>
      <p:sp>
        <p:nvSpPr>
          <p:cNvPr id="35125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13</a:t>
            </a:r>
          </a:p>
        </p:txBody>
      </p:sp>
      <p:sp>
        <p:nvSpPr>
          <p:cNvPr id="490520" name="Text Box 2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zh-CN" sz="1200" b="1">
                <a:solidFill>
                  <a:srgbClr val="FFFFFF"/>
                </a:solidFill>
                <a:latin typeface="Arial" charset="0"/>
              </a:rPr>
              <a:t>Handbook pg. 26-29</a:t>
            </a:r>
          </a:p>
        </p:txBody>
      </p:sp>
      <p:sp>
        <p:nvSpPr>
          <p:cNvPr id="351258" name="Text Box 26"/>
          <p:cNvSpPr txBox="1">
            <a:spLocks noChangeArrowheads="1"/>
          </p:cNvSpPr>
          <p:nvPr/>
        </p:nvSpPr>
        <p:spPr bwMode="auto">
          <a:xfrm rot="-1159807">
            <a:off x="290513" y="3357563"/>
            <a:ext cx="8956675" cy="701675"/>
          </a:xfrm>
          <a:prstGeom prst="rect">
            <a:avLst/>
          </a:prstGeom>
          <a:solidFill>
            <a:schemeClr val="bg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altLang="zh-CN" sz="4000" b="1">
                <a:solidFill>
                  <a:srgbClr val="FAFD00"/>
                </a:solidFill>
                <a:latin typeface="Times" charset="0"/>
              </a:rPr>
              <a:t>BUT ARE THE BIG 10 </a:t>
            </a:r>
            <a:r>
              <a:rPr lang="en-US" altLang="zh-CN" sz="4000" b="1" i="1">
                <a:solidFill>
                  <a:srgbClr val="FAFD00"/>
                </a:solidFill>
                <a:latin typeface="Times" charset="0"/>
              </a:rPr>
              <a:t>MORAL</a:t>
            </a:r>
            <a:r>
              <a:rPr lang="en-US" altLang="zh-CN" sz="4000" b="1">
                <a:solidFill>
                  <a:srgbClr val="FAFD00"/>
                </a:solidFill>
                <a:latin typeface="Times" charset="0"/>
              </a:rPr>
              <a:t> LAW?</a:t>
            </a:r>
            <a:endParaRPr lang="en-US" altLang="zh-CN" sz="4400" b="1">
              <a:solidFill>
                <a:srgbClr val="FAFD00"/>
              </a:solidFill>
              <a:latin typeface="Times" charset="0"/>
            </a:endParaRPr>
          </a:p>
        </p:txBody>
      </p:sp>
      <p:sp>
        <p:nvSpPr>
          <p:cNvPr id="490522" name="Text Box 27"/>
          <p:cNvSpPr txBox="1">
            <a:spLocks noChangeArrowheads="1"/>
          </p:cNvSpPr>
          <p:nvPr/>
        </p:nvSpPr>
        <p:spPr bwMode="auto">
          <a:xfrm>
            <a:off x="8450263" y="0"/>
            <a:ext cx="692150" cy="457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ltLang="zh-CN" b="1">
                <a:solidFill>
                  <a:srgbClr val="FFFFFF"/>
                </a:solidFill>
                <a:latin typeface="Arial" charset="0"/>
              </a:rPr>
              <a:t>104</a:t>
            </a:r>
          </a:p>
        </p:txBody>
      </p:sp>
      <p:sp>
        <p:nvSpPr>
          <p:cNvPr id="351260" name="Rectangle 28"/>
          <p:cNvSpPr>
            <a:spLocks noGrp="1" noChangeArrowheads="1"/>
          </p:cNvSpPr>
          <p:nvPr>
            <p:ph type="title" idx="4294967295"/>
          </p:nvPr>
        </p:nvSpPr>
        <p:spPr bwMode="auto">
          <a:xfrm>
            <a:off x="1066800" y="914400"/>
            <a:ext cx="7924800" cy="762000"/>
          </a:xfrm>
          <a:prstGeom prst="rect">
            <a:avLst/>
          </a:prstGeom>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defRPr/>
            </a:pPr>
            <a:r>
              <a:rPr lang="en-US" sz="3600" b="1">
                <a:solidFill>
                  <a:srgbClr val="FAFD00"/>
                </a:solidFill>
                <a:effectLst/>
                <a:latin typeface="Times" charset="0"/>
                <a:cs typeface="ＭＳ Ｐゴシック" charset="0"/>
              </a:rPr>
              <a:t>TRADITIONAL VIEW ON LAW</a:t>
            </a:r>
            <a:endParaRPr lang="en-US" sz="4000">
              <a:latin typeface="Times" charset="0"/>
              <a:cs typeface="ＭＳ Ｐゴシック" charset="0"/>
            </a:endParaRPr>
          </a:p>
        </p:txBody>
      </p:sp>
    </p:spTree>
    <p:extLst>
      <p:ext uri="{BB962C8B-B14F-4D97-AF65-F5344CB8AC3E}">
        <p14:creationId xmlns:p14="http://schemas.microsoft.com/office/powerpoint/2010/main" val="3758405368"/>
      </p:ext>
    </p:extLst>
  </p:cSld>
  <p:clrMapOvr>
    <a:masterClrMapping/>
  </p:clrMapOvr>
  <p:transition xmlns:p14="http://schemas.microsoft.com/office/powerpoint/2010/main">
    <p:wheel spokes="0"/>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r>
              <a:rPr lang="en-US" b="1" dirty="0" smtClean="0">
                <a:effectLst>
                  <a:glow rad="228600">
                    <a:srgbClr val="000000"/>
                  </a:glow>
                </a:effectLst>
              </a:rPr>
              <a:t>Moral law means God</a:t>
            </a:r>
            <a:r>
              <a:rPr lang="uk-UA" b="1" dirty="0" smtClean="0">
                <a:effectLst>
                  <a:glow rad="228600">
                    <a:srgbClr val="000000"/>
                  </a:glow>
                </a:effectLst>
              </a:rPr>
              <a:t>'</a:t>
            </a:r>
            <a:r>
              <a:rPr lang="en-US" b="1" dirty="0" smtClean="0">
                <a:effectLst>
                  <a:glow rad="228600">
                    <a:srgbClr val="000000"/>
                  </a:glow>
                </a:effectLst>
              </a:rPr>
              <a:t>s rules that apply to…</a:t>
            </a:r>
            <a:endParaRPr lang="en-US" b="1" dirty="0">
              <a:effectLst>
                <a:glow rad="228600">
                  <a:srgbClr val="000000"/>
                </a:glow>
              </a:effectLst>
            </a:endParaRP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indent="-571500" defTabSz="914400">
              <a:buFont typeface="Arial"/>
              <a:buChar char="•"/>
            </a:pPr>
            <a:r>
              <a:rPr lang="en-US" b="1" dirty="0" smtClean="0">
                <a:solidFill>
                  <a:srgbClr val="FFFFFF"/>
                </a:solidFill>
                <a:effectLst>
                  <a:glow rad="228600">
                    <a:srgbClr val="000000"/>
                  </a:glow>
                </a:effectLst>
                <a:latin typeface="Arial"/>
              </a:rPr>
              <a:t>Every time period</a:t>
            </a:r>
          </a:p>
          <a:p>
            <a:pPr marL="571500" indent="-571500" defTabSz="914400">
              <a:buFont typeface="Arial"/>
              <a:buChar char="•"/>
            </a:pPr>
            <a:r>
              <a:rPr lang="en-US" b="1" dirty="0" smtClean="0">
                <a:solidFill>
                  <a:srgbClr val="FFFFFF"/>
                </a:solidFill>
                <a:effectLst>
                  <a:glow rad="228600">
                    <a:srgbClr val="000000"/>
                  </a:glow>
                </a:effectLst>
                <a:latin typeface="Arial"/>
              </a:rPr>
              <a:t>Every culture</a:t>
            </a:r>
          </a:p>
          <a:p>
            <a:pPr marL="571500" indent="-571500" defTabSz="914400">
              <a:buFont typeface="Arial"/>
              <a:buChar char="•"/>
            </a:pPr>
            <a:r>
              <a:rPr lang="en-US" b="1" dirty="0" smtClean="0">
                <a:solidFill>
                  <a:srgbClr val="FFFFFF"/>
                </a:solidFill>
                <a:effectLst>
                  <a:glow rad="228600">
                    <a:srgbClr val="000000"/>
                  </a:glow>
                </a:effectLst>
                <a:latin typeface="Arial"/>
              </a:rPr>
              <a:t>Every place</a:t>
            </a:r>
          </a:p>
          <a:p>
            <a:pPr marL="571500" indent="-571500" defTabSz="914400">
              <a:buFont typeface="Arial"/>
              <a:buChar char="•"/>
            </a:pPr>
            <a:r>
              <a:rPr lang="en-US" b="1" dirty="0" smtClean="0">
                <a:solidFill>
                  <a:srgbClr val="FFFFFF"/>
                </a:solidFill>
                <a:effectLst>
                  <a:glow rad="228600">
                    <a:srgbClr val="000000"/>
                  </a:glow>
                </a:effectLst>
                <a:latin typeface="Arial"/>
              </a:rPr>
              <a:t>Every people</a:t>
            </a:r>
            <a:endParaRPr lang="en-US" b="1" dirty="0">
              <a:solidFill>
                <a:srgbClr val="FFFFFF"/>
              </a:solidFill>
              <a:effectLst>
                <a:glow rad="228600">
                  <a:srgbClr val="000000"/>
                </a:glow>
              </a:effectLst>
              <a:latin typeface="Arial"/>
            </a:endParaRPr>
          </a:p>
        </p:txBody>
      </p:sp>
    </p:spTree>
    <p:extLst>
      <p:ext uri="{BB962C8B-B14F-4D97-AF65-F5344CB8AC3E}">
        <p14:creationId xmlns:p14="http://schemas.microsoft.com/office/powerpoint/2010/main" val="21490304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5" name="Text Box 4"/>
          <p:cNvSpPr txBox="1">
            <a:spLocks noChangeArrowheads="1"/>
          </p:cNvSpPr>
          <p:nvPr/>
        </p:nvSpPr>
        <p:spPr bwMode="auto">
          <a:xfrm>
            <a:off x="8280400" y="0"/>
            <a:ext cx="86201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ltLang="zh-CN" b="1">
                <a:solidFill>
                  <a:srgbClr val="000000"/>
                </a:solidFill>
                <a:latin typeface="Arial" charset="0"/>
              </a:rPr>
              <a:t>113a</a:t>
            </a:r>
          </a:p>
        </p:txBody>
      </p:sp>
      <p:grpSp>
        <p:nvGrpSpPr>
          <p:cNvPr id="492546" name="Group 54"/>
          <p:cNvGrpSpPr>
            <a:grpSpLocks/>
          </p:cNvGrpSpPr>
          <p:nvPr/>
        </p:nvGrpSpPr>
        <p:grpSpPr bwMode="auto">
          <a:xfrm>
            <a:off x="0" y="457200"/>
            <a:ext cx="9144000" cy="6400800"/>
            <a:chOff x="0" y="288"/>
            <a:chExt cx="5760" cy="2742"/>
          </a:xfrm>
        </p:grpSpPr>
        <p:grpSp>
          <p:nvGrpSpPr>
            <p:cNvPr id="492548" name="Group 7"/>
            <p:cNvGrpSpPr>
              <a:grpSpLocks/>
            </p:cNvGrpSpPr>
            <p:nvPr/>
          </p:nvGrpSpPr>
          <p:grpSpPr bwMode="auto">
            <a:xfrm>
              <a:off x="0" y="288"/>
              <a:ext cx="336" cy="434"/>
              <a:chOff x="0" y="0"/>
              <a:chExt cx="240" cy="470"/>
            </a:xfrm>
          </p:grpSpPr>
          <p:sp>
            <p:nvSpPr>
              <p:cNvPr id="492582"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F1F7E9"/>
                    </a:solidFill>
                    <a:latin typeface="Arial Narrow" charset="0"/>
                    <a:ea typeface="宋体" charset="0"/>
                    <a:cs typeface="宋体" charset="0"/>
                  </a:rPr>
                  <a:t>#</a:t>
                </a:r>
              </a:p>
            </p:txBody>
          </p:sp>
          <p:sp>
            <p:nvSpPr>
              <p:cNvPr id="492583"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49" name="Group 10"/>
            <p:cNvGrpSpPr>
              <a:grpSpLocks/>
            </p:cNvGrpSpPr>
            <p:nvPr/>
          </p:nvGrpSpPr>
          <p:grpSpPr bwMode="auto">
            <a:xfrm>
              <a:off x="336" y="288"/>
              <a:ext cx="2611" cy="434"/>
              <a:chOff x="240" y="0"/>
              <a:chExt cx="1864" cy="470"/>
            </a:xfrm>
          </p:grpSpPr>
          <p:sp>
            <p:nvSpPr>
              <p:cNvPr id="492580"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F1F7E9"/>
                    </a:solidFill>
                    <a:latin typeface="Arial Narrow" charset="0"/>
                    <a:ea typeface="宋体" charset="0"/>
                    <a:cs typeface="宋体" charset="0"/>
                  </a:rPr>
                  <a:t> Old Testament Commands</a:t>
                </a:r>
              </a:p>
            </p:txBody>
          </p:sp>
          <p:sp>
            <p:nvSpPr>
              <p:cNvPr id="492581"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50" name="Group 13"/>
            <p:cNvGrpSpPr>
              <a:grpSpLocks/>
            </p:cNvGrpSpPr>
            <p:nvPr/>
          </p:nvGrpSpPr>
          <p:grpSpPr bwMode="auto">
            <a:xfrm>
              <a:off x="2947" y="288"/>
              <a:ext cx="2813" cy="434"/>
              <a:chOff x="2104" y="0"/>
              <a:chExt cx="2008" cy="470"/>
            </a:xfrm>
          </p:grpSpPr>
          <p:sp>
            <p:nvSpPr>
              <p:cNvPr id="492578"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800" b="1">
                    <a:solidFill>
                      <a:srgbClr val="F1F7E9"/>
                    </a:solidFill>
                    <a:latin typeface="Arial Narrow" charset="0"/>
                    <a:ea typeface="宋体" charset="0"/>
                    <a:cs typeface="宋体" charset="0"/>
                  </a:rPr>
                  <a:t> New Testament Repetitions</a:t>
                </a:r>
              </a:p>
            </p:txBody>
          </p:sp>
          <p:sp>
            <p:nvSpPr>
              <p:cNvPr id="492579"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51" name="Group 16"/>
            <p:cNvGrpSpPr>
              <a:grpSpLocks/>
            </p:cNvGrpSpPr>
            <p:nvPr/>
          </p:nvGrpSpPr>
          <p:grpSpPr bwMode="auto">
            <a:xfrm>
              <a:off x="0" y="722"/>
              <a:ext cx="336" cy="710"/>
              <a:chOff x="0" y="470"/>
              <a:chExt cx="240" cy="768"/>
            </a:xfrm>
          </p:grpSpPr>
          <p:sp>
            <p:nvSpPr>
              <p:cNvPr id="492576" name="Rectangle 17"/>
              <p:cNvSpPr>
                <a:spLocks noChangeArrowheads="1"/>
              </p:cNvSpPr>
              <p:nvPr/>
            </p:nvSpPr>
            <p:spPr bwMode="auto">
              <a:xfrm>
                <a:off x="32" y="470"/>
                <a:ext cx="17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a:solidFill>
                      <a:srgbClr val="003300"/>
                    </a:solidFill>
                    <a:latin typeface="Arial Narrow" charset="0"/>
                    <a:ea typeface="宋体" charset="0"/>
                    <a:cs typeface="宋体" charset="0"/>
                  </a:rPr>
                  <a:t>1</a:t>
                </a:r>
              </a:p>
            </p:txBody>
          </p:sp>
          <p:sp>
            <p:nvSpPr>
              <p:cNvPr id="492577"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52" name="Group 19"/>
            <p:cNvGrpSpPr>
              <a:grpSpLocks/>
            </p:cNvGrpSpPr>
            <p:nvPr/>
          </p:nvGrpSpPr>
          <p:grpSpPr bwMode="auto">
            <a:xfrm>
              <a:off x="336" y="722"/>
              <a:ext cx="2611" cy="710"/>
              <a:chOff x="240" y="470"/>
              <a:chExt cx="1864" cy="768"/>
            </a:xfrm>
          </p:grpSpPr>
          <p:sp>
            <p:nvSpPr>
              <p:cNvPr id="492574" name="Rectangle 20"/>
              <p:cNvSpPr>
                <a:spLocks noChangeArrowheads="1"/>
              </p:cNvSpPr>
              <p:nvPr/>
            </p:nvSpPr>
            <p:spPr bwMode="auto">
              <a:xfrm>
                <a:off x="272" y="470"/>
                <a:ext cx="180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dirty="0">
                    <a:solidFill>
                      <a:srgbClr val="003300"/>
                    </a:solidFill>
                    <a:latin typeface="Arial Narrow" charset="0"/>
                    <a:ea typeface="宋体" charset="0"/>
                    <a:cs typeface="宋体" charset="0"/>
                  </a:rPr>
                  <a:t>And God spoke all these words: </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I </a:t>
                </a:r>
                <a:r>
                  <a:rPr lang="en-US" altLang="zh-CN" sz="2000" b="1" dirty="0">
                    <a:solidFill>
                      <a:srgbClr val="003300"/>
                    </a:solidFill>
                    <a:latin typeface="Arial Narrow" charset="0"/>
                    <a:ea typeface="宋体" charset="0"/>
                    <a:cs typeface="宋体" charset="0"/>
                  </a:rPr>
                  <a:t>am the L</a:t>
                </a:r>
                <a:r>
                  <a:rPr lang="en-US" altLang="zh-CN" b="1" dirty="0">
                    <a:solidFill>
                      <a:srgbClr val="003300"/>
                    </a:solidFill>
                    <a:latin typeface="Arial Narrow" charset="0"/>
                    <a:ea typeface="宋体" charset="0"/>
                    <a:cs typeface="宋体" charset="0"/>
                  </a:rPr>
                  <a:t>ORD</a:t>
                </a:r>
                <a:r>
                  <a:rPr lang="en-US" altLang="zh-CN" sz="2000" b="1" dirty="0">
                    <a:solidFill>
                      <a:srgbClr val="003300"/>
                    </a:solidFill>
                    <a:latin typeface="Arial Narrow" charset="0"/>
                    <a:ea typeface="宋体" charset="0"/>
                    <a:cs typeface="宋体" charset="0"/>
                  </a:rPr>
                  <a:t> your God, who brought you out of Egypt, out of the land of slavery.  You shall have no other gods before </a:t>
                </a:r>
                <a:r>
                  <a:rPr lang="en-US" altLang="zh-CN" sz="2000" b="1" dirty="0" smtClean="0">
                    <a:solidFill>
                      <a:srgbClr val="003300"/>
                    </a:solidFill>
                    <a:latin typeface="Arial Narrow" charset="0"/>
                    <a:ea typeface="宋体" charset="0"/>
                    <a:cs typeface="宋体" charset="0"/>
                  </a:rPr>
                  <a:t>me</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 </a:t>
                </a:r>
                <a:r>
                  <a:rPr lang="en-US" altLang="zh-CN" sz="2000" b="1" dirty="0">
                    <a:solidFill>
                      <a:srgbClr val="003300"/>
                    </a:solidFill>
                    <a:latin typeface="Arial Narrow" charset="0"/>
                    <a:ea typeface="宋体" charset="0"/>
                    <a:cs typeface="宋体" charset="0"/>
                  </a:rPr>
                  <a:t>(Exod. 20:1-3).</a:t>
                </a:r>
              </a:p>
            </p:txBody>
          </p:sp>
          <p:sp>
            <p:nvSpPr>
              <p:cNvPr id="492575"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53" name="Group 22"/>
            <p:cNvGrpSpPr>
              <a:grpSpLocks/>
            </p:cNvGrpSpPr>
            <p:nvPr/>
          </p:nvGrpSpPr>
          <p:grpSpPr bwMode="auto">
            <a:xfrm>
              <a:off x="2947" y="722"/>
              <a:ext cx="2813" cy="710"/>
              <a:chOff x="2104" y="470"/>
              <a:chExt cx="2008" cy="768"/>
            </a:xfrm>
          </p:grpSpPr>
          <p:sp>
            <p:nvSpPr>
              <p:cNvPr id="492572" name="Rectangle 23"/>
              <p:cNvSpPr>
                <a:spLocks noChangeArrowheads="1"/>
              </p:cNvSpPr>
              <p:nvPr/>
            </p:nvSpPr>
            <p:spPr bwMode="auto">
              <a:xfrm>
                <a:off x="2136" y="470"/>
                <a:ext cx="194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dirty="0">
                    <a:solidFill>
                      <a:srgbClr val="003300"/>
                    </a:solidFill>
                    <a:latin typeface="Arial Narrow" charset="0"/>
                    <a:ea typeface="宋体" charset="0"/>
                    <a:cs typeface="宋体" charset="0"/>
                  </a:rPr>
                  <a:t> </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Men</a:t>
                </a:r>
                <a:r>
                  <a:rPr lang="en-US" altLang="zh-CN" sz="2000" b="1" dirty="0">
                    <a:solidFill>
                      <a:srgbClr val="003300"/>
                    </a:solidFill>
                    <a:latin typeface="Arial Narrow" charset="0"/>
                    <a:ea typeface="宋体" charset="0"/>
                    <a:cs typeface="宋体" charset="0"/>
                  </a:rPr>
                  <a:t>, why are you doing this? We too are only men, human like you. We are bringing you good news, telling you to turn from these worthless things to the living God</a:t>
                </a:r>
                <a:r>
                  <a:rPr lang="en-US" altLang="zh-CN" sz="2000" b="1" dirty="0" smtClean="0">
                    <a:solidFill>
                      <a:srgbClr val="003300"/>
                    </a:solidFill>
                    <a:latin typeface="Arial Narrow" charset="0"/>
                    <a:ea typeface="宋体" charset="0"/>
                    <a:cs typeface="宋体" charset="0"/>
                  </a:rPr>
                  <a:t>…</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 </a:t>
                </a:r>
                <a:r>
                  <a:rPr lang="en-US" altLang="zh-CN" sz="2000" b="1" dirty="0">
                    <a:solidFill>
                      <a:srgbClr val="003300"/>
                    </a:solidFill>
                    <a:latin typeface="Arial Narrow" charset="0"/>
                    <a:ea typeface="宋体" charset="0"/>
                    <a:cs typeface="宋体" charset="0"/>
                  </a:rPr>
                  <a:t>(Acts 14:15; </a:t>
                </a:r>
                <a:r>
                  <a:rPr lang="en-US" altLang="zh-CN" sz="2000" b="1" dirty="0" smtClean="0">
                    <a:solidFill>
                      <a:srgbClr val="003300"/>
                    </a:solidFill>
                    <a:latin typeface="Arial Narrow" charset="0"/>
                    <a:ea typeface="宋体" charset="0"/>
                    <a:cs typeface="宋体" charset="0"/>
                  </a:rPr>
                  <a:t>noted 50+ </a:t>
                </a:r>
                <a:r>
                  <a:rPr lang="en-US" altLang="zh-CN" sz="2000" b="1" dirty="0">
                    <a:solidFill>
                      <a:srgbClr val="003300"/>
                    </a:solidFill>
                    <a:latin typeface="Arial Narrow" charset="0"/>
                    <a:ea typeface="宋体" charset="0"/>
                    <a:cs typeface="宋体" charset="0"/>
                  </a:rPr>
                  <a:t>times).</a:t>
                </a:r>
              </a:p>
            </p:txBody>
          </p:sp>
          <p:sp>
            <p:nvSpPr>
              <p:cNvPr id="492573"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54" name="Group 25"/>
            <p:cNvGrpSpPr>
              <a:grpSpLocks/>
            </p:cNvGrpSpPr>
            <p:nvPr/>
          </p:nvGrpSpPr>
          <p:grpSpPr bwMode="auto">
            <a:xfrm>
              <a:off x="0" y="1432"/>
              <a:ext cx="336" cy="976"/>
              <a:chOff x="0" y="1238"/>
              <a:chExt cx="240" cy="1056"/>
            </a:xfrm>
          </p:grpSpPr>
          <p:sp>
            <p:nvSpPr>
              <p:cNvPr id="492570" name="Rectangle 26"/>
              <p:cNvSpPr>
                <a:spLocks noChangeArrowheads="1"/>
              </p:cNvSpPr>
              <p:nvPr/>
            </p:nvSpPr>
            <p:spPr bwMode="auto">
              <a:xfrm>
                <a:off x="32" y="1238"/>
                <a:ext cx="17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a:solidFill>
                      <a:srgbClr val="003300"/>
                    </a:solidFill>
                    <a:latin typeface="Arial Narrow" charset="0"/>
                    <a:ea typeface="宋体" charset="0"/>
                    <a:cs typeface="宋体" charset="0"/>
                  </a:rPr>
                  <a:t>2</a:t>
                </a:r>
              </a:p>
            </p:txBody>
          </p:sp>
          <p:sp>
            <p:nvSpPr>
              <p:cNvPr id="492571"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55" name="Group 28"/>
            <p:cNvGrpSpPr>
              <a:grpSpLocks/>
            </p:cNvGrpSpPr>
            <p:nvPr/>
          </p:nvGrpSpPr>
          <p:grpSpPr bwMode="auto">
            <a:xfrm>
              <a:off x="336" y="1432"/>
              <a:ext cx="2611" cy="976"/>
              <a:chOff x="240" y="1238"/>
              <a:chExt cx="1864" cy="1056"/>
            </a:xfrm>
          </p:grpSpPr>
          <p:sp>
            <p:nvSpPr>
              <p:cNvPr id="492568" name="Rectangle 29"/>
              <p:cNvSpPr>
                <a:spLocks noChangeArrowheads="1"/>
              </p:cNvSpPr>
              <p:nvPr/>
            </p:nvSpPr>
            <p:spPr bwMode="auto">
              <a:xfrm>
                <a:off x="272" y="1238"/>
                <a:ext cx="1800"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dirty="0">
                    <a:solidFill>
                      <a:srgbClr val="003300"/>
                    </a:solidFill>
                    <a:latin typeface="Arial Narrow" charset="0"/>
                    <a:ea typeface="宋体" charset="0"/>
                    <a:cs typeface="宋体" charset="0"/>
                  </a:rPr>
                  <a:t> </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You </a:t>
                </a:r>
                <a:r>
                  <a:rPr lang="en-US" altLang="zh-CN" sz="2000" b="1" dirty="0">
                    <a:solidFill>
                      <a:srgbClr val="003300"/>
                    </a:solidFill>
                    <a:latin typeface="Arial Narrow" charset="0"/>
                    <a:ea typeface="宋体" charset="0"/>
                    <a:cs typeface="宋体" charset="0"/>
                  </a:rPr>
                  <a:t>shall not make for yourself an idol… of anything in heaven above or on the earth beneath or in the waters below… for I… am a jealous God, punishing the children for the sin of the fathers … but showing love to a thousand generations of those who love me</a:t>
                </a:r>
                <a:r>
                  <a:rPr lang="en-US" altLang="zh-CN" sz="2000" b="1" dirty="0" smtClean="0">
                    <a:solidFill>
                      <a:srgbClr val="003300"/>
                    </a:solidFill>
                    <a:latin typeface="Arial Narrow" charset="0"/>
                    <a:ea typeface="宋体" charset="0"/>
                    <a:cs typeface="宋体" charset="0"/>
                  </a:rPr>
                  <a:t>…</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 </a:t>
                </a:r>
                <a:r>
                  <a:rPr lang="en-US" altLang="zh-CN" sz="2000" b="1" dirty="0">
                    <a:solidFill>
                      <a:srgbClr val="003300"/>
                    </a:solidFill>
                    <a:latin typeface="Arial Narrow" charset="0"/>
                    <a:ea typeface="宋体" charset="0"/>
                    <a:cs typeface="宋体" charset="0"/>
                  </a:rPr>
                  <a:t>(Exod. 20:4-6).</a:t>
                </a:r>
              </a:p>
            </p:txBody>
          </p:sp>
          <p:sp>
            <p:nvSpPr>
              <p:cNvPr id="492569"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56" name="Group 31"/>
            <p:cNvGrpSpPr>
              <a:grpSpLocks/>
            </p:cNvGrpSpPr>
            <p:nvPr/>
          </p:nvGrpSpPr>
          <p:grpSpPr bwMode="auto">
            <a:xfrm>
              <a:off x="2947" y="1432"/>
              <a:ext cx="2813" cy="976"/>
              <a:chOff x="2104" y="1238"/>
              <a:chExt cx="2008" cy="1056"/>
            </a:xfrm>
          </p:grpSpPr>
          <p:sp>
            <p:nvSpPr>
              <p:cNvPr id="492566" name="Rectangle 32"/>
              <p:cNvSpPr>
                <a:spLocks noChangeArrowheads="1"/>
              </p:cNvSpPr>
              <p:nvPr/>
            </p:nvSpPr>
            <p:spPr bwMode="auto">
              <a:xfrm>
                <a:off x="2136" y="1238"/>
                <a:ext cx="194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dirty="0">
                    <a:solidFill>
                      <a:srgbClr val="003300"/>
                    </a:solidFill>
                    <a:latin typeface="Arial Narrow" charset="0"/>
                    <a:ea typeface="宋体" charset="0"/>
                    <a:cs typeface="宋体" charset="0"/>
                  </a:rPr>
                  <a:t> </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Dear </a:t>
                </a:r>
                <a:r>
                  <a:rPr lang="en-US" altLang="zh-CN" sz="2000" b="1" dirty="0">
                    <a:solidFill>
                      <a:srgbClr val="003300"/>
                    </a:solidFill>
                    <a:latin typeface="Arial Narrow" charset="0"/>
                    <a:ea typeface="宋体" charset="0"/>
                    <a:cs typeface="宋体" charset="0"/>
                  </a:rPr>
                  <a:t>children, keep yourselves from </a:t>
                </a:r>
                <a:r>
                  <a:rPr lang="en-US" altLang="zh-CN" sz="2000" b="1" dirty="0" smtClean="0">
                    <a:solidFill>
                      <a:srgbClr val="003300"/>
                    </a:solidFill>
                    <a:latin typeface="Arial Narrow" charset="0"/>
                    <a:ea typeface="宋体" charset="0"/>
                    <a:cs typeface="宋体" charset="0"/>
                  </a:rPr>
                  <a:t>idols</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 </a:t>
                </a:r>
                <a:r>
                  <a:rPr lang="en-US" altLang="zh-CN" sz="2000" b="1" dirty="0">
                    <a:solidFill>
                      <a:srgbClr val="003300"/>
                    </a:solidFill>
                    <a:latin typeface="Arial Narrow" charset="0"/>
                    <a:ea typeface="宋体" charset="0"/>
                    <a:cs typeface="宋体" charset="0"/>
                  </a:rPr>
                  <a:t>(1 John 5:21; cf. 1 Thess. 1:9; Rev. 2:14, 20; 9:20; mentioned in the NT 12 times = 12x). </a:t>
                </a:r>
              </a:p>
              <a:p>
                <a:pPr algn="ctr" defTabSz="914400" eaLnBrk="0" fontAlgn="base" hangingPunct="0">
                  <a:spcBef>
                    <a:spcPct val="0"/>
                  </a:spcBef>
                  <a:spcAft>
                    <a:spcPct val="0"/>
                  </a:spcAft>
                </a:pPr>
                <a:r>
                  <a:rPr lang="en-US" altLang="zh-CN" sz="2000" b="1" dirty="0">
                    <a:solidFill>
                      <a:srgbClr val="003300"/>
                    </a:solidFill>
                    <a:latin typeface="Arial Narrow" charset="0"/>
                    <a:ea typeface="宋体" charset="0"/>
                    <a:cs typeface="宋体" charset="0"/>
                  </a:rPr>
                  <a:t>* This chart is adapted and expanded from one by Lewis Sperry Chafer, </a:t>
                </a:r>
                <a:r>
                  <a:rPr lang="en-US" altLang="zh-CN" sz="2000" b="1" i="1" dirty="0">
                    <a:solidFill>
                      <a:srgbClr val="003300"/>
                    </a:solidFill>
                    <a:latin typeface="Arial Narrow" charset="0"/>
                    <a:ea typeface="宋体" charset="0"/>
                    <a:cs typeface="宋体" charset="0"/>
                  </a:rPr>
                  <a:t>Systematic Theology</a:t>
                </a:r>
                <a:r>
                  <a:rPr lang="en-US" altLang="zh-CN" sz="2000" b="1" dirty="0">
                    <a:solidFill>
                      <a:srgbClr val="003300"/>
                    </a:solidFill>
                    <a:latin typeface="Arial Narrow" charset="0"/>
                    <a:ea typeface="宋体" charset="0"/>
                    <a:cs typeface="宋体" charset="0"/>
                  </a:rPr>
                  <a:t>, 4:209-10</a:t>
                </a:r>
              </a:p>
            </p:txBody>
          </p:sp>
          <p:sp>
            <p:nvSpPr>
              <p:cNvPr id="492567"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57" name="Group 34"/>
            <p:cNvGrpSpPr>
              <a:grpSpLocks/>
            </p:cNvGrpSpPr>
            <p:nvPr/>
          </p:nvGrpSpPr>
          <p:grpSpPr bwMode="auto">
            <a:xfrm>
              <a:off x="0" y="2408"/>
              <a:ext cx="336" cy="622"/>
              <a:chOff x="0" y="2294"/>
              <a:chExt cx="240" cy="672"/>
            </a:xfrm>
          </p:grpSpPr>
          <p:sp>
            <p:nvSpPr>
              <p:cNvPr id="492564" name="Rectangle 35"/>
              <p:cNvSpPr>
                <a:spLocks noChangeArrowheads="1"/>
              </p:cNvSpPr>
              <p:nvPr/>
            </p:nvSpPr>
            <p:spPr bwMode="auto">
              <a:xfrm>
                <a:off x="32" y="2294"/>
                <a:ext cx="17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a:solidFill>
                      <a:srgbClr val="003300"/>
                    </a:solidFill>
                    <a:latin typeface="Arial Narrow" charset="0"/>
                    <a:ea typeface="宋体" charset="0"/>
                    <a:cs typeface="宋体" charset="0"/>
                  </a:rPr>
                  <a:t>3</a:t>
                </a:r>
              </a:p>
            </p:txBody>
          </p:sp>
          <p:sp>
            <p:nvSpPr>
              <p:cNvPr id="492565"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58" name="Group 37"/>
            <p:cNvGrpSpPr>
              <a:grpSpLocks/>
            </p:cNvGrpSpPr>
            <p:nvPr/>
          </p:nvGrpSpPr>
          <p:grpSpPr bwMode="auto">
            <a:xfrm>
              <a:off x="336" y="2408"/>
              <a:ext cx="2611" cy="622"/>
              <a:chOff x="240" y="2294"/>
              <a:chExt cx="1864" cy="672"/>
            </a:xfrm>
          </p:grpSpPr>
          <p:sp>
            <p:nvSpPr>
              <p:cNvPr id="492562" name="Rectangle 38"/>
              <p:cNvSpPr>
                <a:spLocks noChangeArrowheads="1"/>
              </p:cNvSpPr>
              <p:nvPr/>
            </p:nvSpPr>
            <p:spPr bwMode="auto">
              <a:xfrm>
                <a:off x="272" y="2294"/>
                <a:ext cx="180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dirty="0">
                    <a:solidFill>
                      <a:srgbClr val="003300"/>
                    </a:solidFill>
                    <a:latin typeface="Arial Narrow" charset="0"/>
                    <a:ea typeface="宋体" charset="0"/>
                    <a:cs typeface="宋体" charset="0"/>
                  </a:rPr>
                  <a:t> </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You </a:t>
                </a:r>
                <a:r>
                  <a:rPr lang="en-US" altLang="zh-CN" sz="2000" b="1" dirty="0">
                    <a:solidFill>
                      <a:srgbClr val="003300"/>
                    </a:solidFill>
                    <a:latin typeface="Arial Narrow" charset="0"/>
                    <a:ea typeface="宋体" charset="0"/>
                    <a:cs typeface="宋体" charset="0"/>
                  </a:rPr>
                  <a:t>shall not misuse the name of the L</a:t>
                </a:r>
                <a:r>
                  <a:rPr lang="en-US" altLang="zh-CN" b="1" dirty="0">
                    <a:solidFill>
                      <a:srgbClr val="003300"/>
                    </a:solidFill>
                    <a:latin typeface="Arial Narrow" charset="0"/>
                    <a:ea typeface="宋体" charset="0"/>
                    <a:cs typeface="宋体" charset="0"/>
                  </a:rPr>
                  <a:t>ORD</a:t>
                </a:r>
                <a:r>
                  <a:rPr lang="en-US" altLang="zh-CN" sz="2000" b="1" dirty="0">
                    <a:solidFill>
                      <a:srgbClr val="003300"/>
                    </a:solidFill>
                    <a:latin typeface="Arial Narrow" charset="0"/>
                    <a:ea typeface="宋体" charset="0"/>
                    <a:cs typeface="宋体" charset="0"/>
                  </a:rPr>
                  <a:t> your God, for the LORD will not hold anyone guiltless who misuses his </a:t>
                </a:r>
                <a:r>
                  <a:rPr lang="en-US" altLang="zh-CN" sz="2000" b="1" dirty="0" smtClean="0">
                    <a:solidFill>
                      <a:srgbClr val="003300"/>
                    </a:solidFill>
                    <a:latin typeface="Arial Narrow" charset="0"/>
                    <a:ea typeface="宋体" charset="0"/>
                    <a:cs typeface="宋体" charset="0"/>
                  </a:rPr>
                  <a:t>name</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 </a:t>
                </a:r>
                <a:r>
                  <a:rPr lang="en-US" altLang="zh-CN" sz="2000" b="1" dirty="0">
                    <a:solidFill>
                      <a:srgbClr val="003300"/>
                    </a:solidFill>
                    <a:latin typeface="Arial Narrow" charset="0"/>
                    <a:ea typeface="宋体" charset="0"/>
                    <a:cs typeface="宋体" charset="0"/>
                  </a:rPr>
                  <a:t>(Exod. 20:7).</a:t>
                </a:r>
              </a:p>
            </p:txBody>
          </p:sp>
          <p:sp>
            <p:nvSpPr>
              <p:cNvPr id="492563"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2559" name="Group 40"/>
            <p:cNvGrpSpPr>
              <a:grpSpLocks/>
            </p:cNvGrpSpPr>
            <p:nvPr/>
          </p:nvGrpSpPr>
          <p:grpSpPr bwMode="auto">
            <a:xfrm>
              <a:off x="2947" y="2408"/>
              <a:ext cx="2813" cy="622"/>
              <a:chOff x="2104" y="2294"/>
              <a:chExt cx="2008" cy="672"/>
            </a:xfrm>
          </p:grpSpPr>
          <p:sp>
            <p:nvSpPr>
              <p:cNvPr id="492560" name="Rectangle 41"/>
              <p:cNvSpPr>
                <a:spLocks noChangeArrowheads="1"/>
              </p:cNvSpPr>
              <p:nvPr/>
            </p:nvSpPr>
            <p:spPr bwMode="auto">
              <a:xfrm>
                <a:off x="2136" y="2294"/>
                <a:ext cx="194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dirty="0">
                    <a:solidFill>
                      <a:srgbClr val="003300"/>
                    </a:solidFill>
                    <a:latin typeface="Arial Narrow" charset="0"/>
                    <a:ea typeface="宋体" charset="0"/>
                    <a:cs typeface="宋体" charset="0"/>
                  </a:rPr>
                  <a:t> </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Above </a:t>
                </a:r>
                <a:r>
                  <a:rPr lang="en-US" altLang="zh-CN" sz="2000" b="1" dirty="0">
                    <a:solidFill>
                      <a:srgbClr val="003300"/>
                    </a:solidFill>
                    <a:latin typeface="Arial Narrow" charset="0"/>
                    <a:ea typeface="宋体" charset="0"/>
                    <a:cs typeface="宋体" charset="0"/>
                  </a:rPr>
                  <a:t>all…do not swear–not by heaven or by earth or by anything else. Let your </a:t>
                </a:r>
                <a:r>
                  <a:rPr lang="uk-UA"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Yes</a:t>
                </a:r>
                <a:r>
                  <a:rPr lang="uk-UA"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 </a:t>
                </a:r>
                <a:r>
                  <a:rPr lang="en-US" altLang="zh-CN" sz="2000" b="1" dirty="0">
                    <a:solidFill>
                      <a:srgbClr val="003300"/>
                    </a:solidFill>
                    <a:latin typeface="Arial Narrow" charset="0"/>
                    <a:ea typeface="宋体" charset="0"/>
                    <a:cs typeface="宋体" charset="0"/>
                  </a:rPr>
                  <a:t>be yes, and your </a:t>
                </a:r>
                <a:r>
                  <a:rPr lang="uk-UA"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No,</a:t>
                </a:r>
                <a:r>
                  <a:rPr lang="uk-UA"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 </a:t>
                </a:r>
                <a:r>
                  <a:rPr lang="en-US" altLang="zh-CN" sz="2000" b="1" dirty="0">
                    <a:solidFill>
                      <a:srgbClr val="003300"/>
                    </a:solidFill>
                    <a:latin typeface="Arial Narrow" charset="0"/>
                    <a:ea typeface="宋体" charset="0"/>
                    <a:cs typeface="宋体" charset="0"/>
                  </a:rPr>
                  <a:t>no, or you will be </a:t>
                </a:r>
                <a:r>
                  <a:rPr lang="en-US" altLang="zh-CN" sz="2000" b="1" dirty="0" smtClean="0">
                    <a:solidFill>
                      <a:srgbClr val="003300"/>
                    </a:solidFill>
                    <a:latin typeface="Arial Narrow" charset="0"/>
                    <a:ea typeface="宋体" charset="0"/>
                    <a:cs typeface="宋体" charset="0"/>
                  </a:rPr>
                  <a:t>condemned</a:t>
                </a:r>
                <a:r>
                  <a:rPr lang="ru-RU" altLang="zh-CN" sz="2000" b="1" dirty="0" smtClean="0">
                    <a:solidFill>
                      <a:srgbClr val="003300"/>
                    </a:solidFill>
                    <a:latin typeface="Arial Narrow" charset="0"/>
                    <a:ea typeface="宋体" charset="0"/>
                    <a:cs typeface="宋体" charset="0"/>
                  </a:rPr>
                  <a:t>"</a:t>
                </a:r>
                <a:r>
                  <a:rPr lang="en-US" altLang="zh-CN" sz="2000" b="1" dirty="0" smtClean="0">
                    <a:solidFill>
                      <a:srgbClr val="003300"/>
                    </a:solidFill>
                    <a:latin typeface="Arial Narrow" charset="0"/>
                    <a:ea typeface="宋体" charset="0"/>
                    <a:cs typeface="宋体" charset="0"/>
                  </a:rPr>
                  <a:t> </a:t>
                </a:r>
                <a:r>
                  <a:rPr lang="en-US" altLang="zh-CN" sz="2000" b="1" dirty="0">
                    <a:solidFill>
                      <a:srgbClr val="003300"/>
                    </a:solidFill>
                    <a:latin typeface="Arial Narrow" charset="0"/>
                    <a:ea typeface="宋体" charset="0"/>
                    <a:cs typeface="宋体" charset="0"/>
                  </a:rPr>
                  <a:t>(James 5:12; 4x).</a:t>
                </a:r>
              </a:p>
            </p:txBody>
          </p:sp>
          <p:sp>
            <p:nvSpPr>
              <p:cNvPr id="492561"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sp>
        <p:nvSpPr>
          <p:cNvPr id="55298" name="Rectangle 2"/>
          <p:cNvSpPr>
            <a:spLocks noGrp="1" noChangeArrowheads="1"/>
          </p:cNvSpPr>
          <p:nvPr>
            <p:ph type="title"/>
          </p:nvPr>
        </p:nvSpPr>
        <p:spPr>
          <a:xfrm>
            <a:off x="0" y="76200"/>
            <a:ext cx="8077200" cy="457200"/>
          </a:xfrm>
        </p:spPr>
        <p:txBody>
          <a:bodyPr/>
          <a:lstStyle/>
          <a:p>
            <a:pPr>
              <a:defRPr/>
            </a:pPr>
            <a:r>
              <a:rPr lang="en-US" altLang="zh-CN" sz="4000">
                <a:solidFill>
                  <a:schemeClr val="accent2"/>
                </a:solidFill>
                <a:latin typeface="Arial Black" charset="0"/>
                <a:ea typeface="SimSun" charset="0"/>
                <a:cs typeface="SimSun" charset="0"/>
              </a:rPr>
              <a:t>The Ten Commandments </a:t>
            </a:r>
            <a:endParaRPr lang="en-US" sz="400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14329228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3" name="Text Box 3"/>
          <p:cNvSpPr txBox="1">
            <a:spLocks noChangeArrowheads="1"/>
          </p:cNvSpPr>
          <p:nvPr/>
        </p:nvSpPr>
        <p:spPr bwMode="auto">
          <a:xfrm>
            <a:off x="8204200" y="0"/>
            <a:ext cx="86201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ltLang="zh-CN" b="1">
                <a:solidFill>
                  <a:srgbClr val="000000"/>
                </a:solidFill>
                <a:latin typeface="Arial" charset="0"/>
              </a:rPr>
              <a:t>113a</a:t>
            </a:r>
          </a:p>
        </p:txBody>
      </p:sp>
      <p:grpSp>
        <p:nvGrpSpPr>
          <p:cNvPr id="494594" name="Group 126"/>
          <p:cNvGrpSpPr>
            <a:grpSpLocks/>
          </p:cNvGrpSpPr>
          <p:nvPr/>
        </p:nvGrpSpPr>
        <p:grpSpPr bwMode="auto">
          <a:xfrm>
            <a:off x="0" y="396875"/>
            <a:ext cx="9144000" cy="6461125"/>
            <a:chOff x="0" y="250"/>
            <a:chExt cx="5760" cy="3039"/>
          </a:xfrm>
        </p:grpSpPr>
        <p:grpSp>
          <p:nvGrpSpPr>
            <p:cNvPr id="494597" name="Group 72"/>
            <p:cNvGrpSpPr>
              <a:grpSpLocks/>
            </p:cNvGrpSpPr>
            <p:nvPr/>
          </p:nvGrpSpPr>
          <p:grpSpPr bwMode="auto">
            <a:xfrm>
              <a:off x="0" y="250"/>
              <a:ext cx="336" cy="384"/>
              <a:chOff x="0" y="0"/>
              <a:chExt cx="240" cy="470"/>
            </a:xfrm>
          </p:grpSpPr>
          <p:sp>
            <p:nvSpPr>
              <p:cNvPr id="494633" name="Rectangle 50"/>
              <p:cNvSpPr>
                <a:spLocks noChangeArrowheads="1"/>
              </p:cNvSpPr>
              <p:nvPr/>
            </p:nvSpPr>
            <p:spPr bwMode="auto">
              <a:xfrm>
                <a:off x="32" y="0"/>
                <a:ext cx="176" cy="378"/>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1F7E9"/>
                    </a:solidFill>
                    <a:latin typeface="Arial Narrow" charset="0"/>
                    <a:ea typeface="ＭＳ Ｐゴシック" charset="0"/>
                    <a:cs typeface="Times New Roman" charset="0"/>
                  </a:rPr>
                  <a:t>#</a:t>
                </a:r>
              </a:p>
            </p:txBody>
          </p:sp>
          <p:sp>
            <p:nvSpPr>
              <p:cNvPr id="494634"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4598" name="Group 74"/>
            <p:cNvGrpSpPr>
              <a:grpSpLocks/>
            </p:cNvGrpSpPr>
            <p:nvPr/>
          </p:nvGrpSpPr>
          <p:grpSpPr bwMode="auto">
            <a:xfrm>
              <a:off x="336" y="250"/>
              <a:ext cx="2611" cy="384"/>
              <a:chOff x="240" y="0"/>
              <a:chExt cx="1864" cy="470"/>
            </a:xfrm>
          </p:grpSpPr>
          <p:sp>
            <p:nvSpPr>
              <p:cNvPr id="494631" name="Rectangle 51"/>
              <p:cNvSpPr>
                <a:spLocks noChangeArrowheads="1"/>
              </p:cNvSpPr>
              <p:nvPr/>
            </p:nvSpPr>
            <p:spPr bwMode="auto">
              <a:xfrm>
                <a:off x="272" y="0"/>
                <a:ext cx="1800" cy="378"/>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F1F7E9"/>
                    </a:solidFill>
                    <a:latin typeface="Arial Narrow" charset="0"/>
                    <a:ea typeface="ＭＳ Ｐゴシック" charset="0"/>
                    <a:cs typeface="Times New Roman" charset="0"/>
                  </a:rPr>
                  <a:t>Old Testament Commands</a:t>
                </a:r>
              </a:p>
            </p:txBody>
          </p:sp>
          <p:sp>
            <p:nvSpPr>
              <p:cNvPr id="494632"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4599" name="Group 76"/>
            <p:cNvGrpSpPr>
              <a:grpSpLocks/>
            </p:cNvGrpSpPr>
            <p:nvPr/>
          </p:nvGrpSpPr>
          <p:grpSpPr bwMode="auto">
            <a:xfrm>
              <a:off x="2947" y="250"/>
              <a:ext cx="2813" cy="384"/>
              <a:chOff x="2104" y="0"/>
              <a:chExt cx="2008" cy="470"/>
            </a:xfrm>
          </p:grpSpPr>
          <p:sp>
            <p:nvSpPr>
              <p:cNvPr id="494629" name="Rectangle 52"/>
              <p:cNvSpPr>
                <a:spLocks noChangeArrowheads="1"/>
              </p:cNvSpPr>
              <p:nvPr/>
            </p:nvSpPr>
            <p:spPr bwMode="auto">
              <a:xfrm>
                <a:off x="2136" y="0"/>
                <a:ext cx="1944" cy="378"/>
              </a:xfrm>
              <a:prstGeom prst="rect">
                <a:avLst/>
              </a:prstGeom>
              <a:solidFill>
                <a:srgbClr val="000099"/>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zh-CN" altLang="en-US" sz="2400" b="1">
                    <a:solidFill>
                      <a:srgbClr val="F1F7E9"/>
                    </a:solidFill>
                    <a:latin typeface="Arial Narrow" charset="0"/>
                    <a:ea typeface="ＭＳ Ｐゴシック" charset="0"/>
                    <a:cs typeface="Times New Roman" charset="0"/>
                  </a:rPr>
                  <a:t> </a:t>
                </a:r>
                <a:r>
                  <a:rPr lang="en-US" altLang="zh-CN" sz="2400" b="1">
                    <a:solidFill>
                      <a:srgbClr val="F1F7E9"/>
                    </a:solidFill>
                    <a:latin typeface="Arial Narrow" charset="0"/>
                    <a:ea typeface="ＭＳ Ｐゴシック" charset="0"/>
                    <a:cs typeface="Times New Roman" charset="0"/>
                  </a:rPr>
                  <a:t>New Testament Repetitions</a:t>
                </a:r>
              </a:p>
            </p:txBody>
          </p:sp>
          <p:sp>
            <p:nvSpPr>
              <p:cNvPr id="494630"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4600" name="Group 125"/>
            <p:cNvGrpSpPr>
              <a:grpSpLocks/>
            </p:cNvGrpSpPr>
            <p:nvPr/>
          </p:nvGrpSpPr>
          <p:grpSpPr bwMode="auto">
            <a:xfrm>
              <a:off x="0" y="1877"/>
              <a:ext cx="5760" cy="1412"/>
              <a:chOff x="0" y="634"/>
              <a:chExt cx="5760" cy="1412"/>
            </a:xfrm>
          </p:grpSpPr>
          <p:grpSp>
            <p:nvGrpSpPr>
              <p:cNvPr id="494611" name="Group 78"/>
              <p:cNvGrpSpPr>
                <a:grpSpLocks/>
              </p:cNvGrpSpPr>
              <p:nvPr/>
            </p:nvGrpSpPr>
            <p:grpSpPr bwMode="auto">
              <a:xfrm>
                <a:off x="0" y="634"/>
                <a:ext cx="336" cy="784"/>
                <a:chOff x="0" y="470"/>
                <a:chExt cx="240" cy="960"/>
              </a:xfrm>
            </p:grpSpPr>
            <p:sp>
              <p:nvSpPr>
                <p:cNvPr id="494627" name="Rectangle 53"/>
                <p:cNvSpPr>
                  <a:spLocks noChangeArrowheads="1"/>
                </p:cNvSpPr>
                <p:nvPr/>
              </p:nvSpPr>
              <p:spPr bwMode="auto">
                <a:xfrm>
                  <a:off x="32" y="470"/>
                  <a:ext cx="176"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b="1">
                      <a:solidFill>
                        <a:srgbClr val="003300"/>
                      </a:solidFill>
                      <a:latin typeface="Arial Narrow" charset="0"/>
                      <a:ea typeface="ＭＳ Ｐゴシック" charset="0"/>
                      <a:cs typeface="Times New Roman" charset="0"/>
                    </a:rPr>
                    <a:t>5</a:t>
                  </a:r>
                </a:p>
              </p:txBody>
            </p:sp>
            <p:sp>
              <p:nvSpPr>
                <p:cNvPr id="494628"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4612" name="Group 80"/>
              <p:cNvGrpSpPr>
                <a:grpSpLocks/>
              </p:cNvGrpSpPr>
              <p:nvPr/>
            </p:nvGrpSpPr>
            <p:grpSpPr bwMode="auto">
              <a:xfrm>
                <a:off x="336" y="634"/>
                <a:ext cx="2611" cy="784"/>
                <a:chOff x="240" y="470"/>
                <a:chExt cx="1864" cy="960"/>
              </a:xfrm>
            </p:grpSpPr>
            <p:sp>
              <p:nvSpPr>
                <p:cNvPr id="494625" name="Rectangle 54"/>
                <p:cNvSpPr>
                  <a:spLocks noChangeArrowheads="1"/>
                </p:cNvSpPr>
                <p:nvPr/>
              </p:nvSpPr>
              <p:spPr bwMode="auto">
                <a:xfrm>
                  <a:off x="272" y="470"/>
                  <a:ext cx="180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zh-CN" altLang="en-US" b="1" dirty="0">
                      <a:solidFill>
                        <a:srgbClr val="003300"/>
                      </a:solidFill>
                      <a:latin typeface="Arial Narrow" charset="0"/>
                      <a:ea typeface="ＭＳ Ｐゴシック" charset="0"/>
                      <a:cs typeface="Times New Roman" charset="0"/>
                    </a:rPr>
                    <a:t> </a:t>
                  </a:r>
                  <a:r>
                    <a:rPr lang="ru-RU" altLang="zh-CN" b="1" dirty="0" smtClean="0">
                      <a:solidFill>
                        <a:srgbClr val="003300"/>
                      </a:solidFill>
                      <a:latin typeface="Arial Narrow" charset="0"/>
                      <a:ea typeface="ＭＳ Ｐゴシック" charset="0"/>
                      <a:cs typeface="Times New Roman" charset="0"/>
                    </a:rPr>
                    <a:t>"</a:t>
                  </a:r>
                  <a:r>
                    <a:rPr lang="en-US" altLang="ja-JP" b="1" dirty="0" smtClean="0">
                      <a:solidFill>
                        <a:srgbClr val="003300"/>
                      </a:solidFill>
                      <a:latin typeface="Arial Narrow" charset="0"/>
                      <a:ea typeface="ＭＳ Ｐゴシック" charset="0"/>
                      <a:cs typeface="Times New Roman" charset="0"/>
                    </a:rPr>
                    <a:t>Honor </a:t>
                  </a:r>
                  <a:r>
                    <a:rPr lang="en-US" altLang="ja-JP" b="1" dirty="0">
                      <a:solidFill>
                        <a:srgbClr val="003300"/>
                      </a:solidFill>
                      <a:latin typeface="Arial Narrow" charset="0"/>
                      <a:ea typeface="ＭＳ Ｐゴシック" charset="0"/>
                      <a:cs typeface="Times New Roman" charset="0"/>
                    </a:rPr>
                    <a:t>your father and your mother, so that you may live long in the land the L</a:t>
                  </a:r>
                  <a:r>
                    <a:rPr lang="en-US" altLang="ja-JP" sz="1600" b="1" dirty="0">
                      <a:solidFill>
                        <a:srgbClr val="003300"/>
                      </a:solidFill>
                      <a:latin typeface="Arial Narrow" charset="0"/>
                      <a:ea typeface="ＭＳ Ｐゴシック" charset="0"/>
                      <a:cs typeface="Times New Roman" charset="0"/>
                    </a:rPr>
                    <a:t>ORD</a:t>
                  </a:r>
                  <a:r>
                    <a:rPr lang="en-US" altLang="ja-JP" b="1" dirty="0">
                      <a:solidFill>
                        <a:srgbClr val="003300"/>
                      </a:solidFill>
                      <a:latin typeface="Arial Narrow" charset="0"/>
                      <a:ea typeface="ＭＳ Ｐゴシック" charset="0"/>
                      <a:cs typeface="Times New Roman" charset="0"/>
                    </a:rPr>
                    <a:t> your God is giving </a:t>
                  </a:r>
                  <a:r>
                    <a:rPr lang="en-US" altLang="ja-JP" b="1" dirty="0" smtClean="0">
                      <a:solidFill>
                        <a:srgbClr val="003300"/>
                      </a:solidFill>
                      <a:latin typeface="Arial Narrow" charset="0"/>
                      <a:ea typeface="ＭＳ Ｐゴシック" charset="0"/>
                      <a:cs typeface="Times New Roman" charset="0"/>
                    </a:rPr>
                    <a:t>you</a:t>
                  </a:r>
                  <a:r>
                    <a:rPr lang="ru-RU" altLang="ja-JP" b="1" dirty="0" smtClean="0">
                      <a:solidFill>
                        <a:srgbClr val="003300"/>
                      </a:solidFill>
                      <a:latin typeface="Arial Narrow" charset="0"/>
                      <a:ea typeface="ＭＳ Ｐゴシック" charset="0"/>
                      <a:cs typeface="Times New Roman" charset="0"/>
                    </a:rPr>
                    <a:t>"</a:t>
                  </a:r>
                  <a:r>
                    <a:rPr lang="en-US" altLang="ja-JP" b="1" dirty="0" smtClean="0">
                      <a:solidFill>
                        <a:srgbClr val="003300"/>
                      </a:solidFill>
                      <a:latin typeface="Arial Narrow" charset="0"/>
                      <a:ea typeface="ＭＳ Ｐゴシック" charset="0"/>
                      <a:cs typeface="Times New Roman" charset="0"/>
                    </a:rPr>
                    <a:t> </a:t>
                  </a:r>
                  <a:r>
                    <a:rPr lang="en-US" altLang="ja-JP" b="1" dirty="0">
                      <a:solidFill>
                        <a:srgbClr val="003300"/>
                      </a:solidFill>
                      <a:latin typeface="Arial Narrow" charset="0"/>
                      <a:ea typeface="ＭＳ Ｐゴシック" charset="0"/>
                      <a:cs typeface="Times New Roman" charset="0"/>
                    </a:rPr>
                    <a:t>(Exod. 20:12).</a:t>
                  </a:r>
                  <a:endParaRPr lang="en-US" altLang="zh-CN" b="1" dirty="0">
                    <a:solidFill>
                      <a:srgbClr val="003300"/>
                    </a:solidFill>
                    <a:latin typeface="Arial Narrow" charset="0"/>
                    <a:ea typeface="ＭＳ Ｐゴシック" charset="0"/>
                    <a:cs typeface="Times New Roman" charset="0"/>
                  </a:endParaRPr>
                </a:p>
              </p:txBody>
            </p:sp>
            <p:sp>
              <p:nvSpPr>
                <p:cNvPr id="494626"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4613" name="Group 82"/>
              <p:cNvGrpSpPr>
                <a:grpSpLocks/>
              </p:cNvGrpSpPr>
              <p:nvPr/>
            </p:nvGrpSpPr>
            <p:grpSpPr bwMode="auto">
              <a:xfrm>
                <a:off x="2947" y="634"/>
                <a:ext cx="2813" cy="784"/>
                <a:chOff x="2104" y="470"/>
                <a:chExt cx="2008" cy="960"/>
              </a:xfrm>
            </p:grpSpPr>
            <p:sp>
              <p:nvSpPr>
                <p:cNvPr id="494623" name="Rectangle 55"/>
                <p:cNvSpPr>
                  <a:spLocks noChangeArrowheads="1"/>
                </p:cNvSpPr>
                <p:nvPr/>
              </p:nvSpPr>
              <p:spPr bwMode="auto">
                <a:xfrm>
                  <a:off x="2136" y="470"/>
                  <a:ext cx="1944"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zh-CN" altLang="en-US" b="1" dirty="0">
                      <a:solidFill>
                        <a:srgbClr val="003300"/>
                      </a:solidFill>
                      <a:latin typeface="Arial Narrow" charset="0"/>
                      <a:ea typeface="ＭＳ Ｐゴシック" charset="0"/>
                      <a:cs typeface="Times New Roman" charset="0"/>
                    </a:rPr>
                    <a:t> </a:t>
                  </a:r>
                  <a:r>
                    <a:rPr lang="ru-RU" altLang="zh-CN" b="1" dirty="0" smtClean="0">
                      <a:solidFill>
                        <a:srgbClr val="003300"/>
                      </a:solidFill>
                      <a:latin typeface="Arial Narrow" charset="0"/>
                      <a:ea typeface="ＭＳ Ｐゴシック" charset="0"/>
                      <a:cs typeface="Times New Roman" charset="0"/>
                    </a:rPr>
                    <a:t>"</a:t>
                  </a:r>
                  <a:r>
                    <a:rPr lang="en-US" altLang="ja-JP" b="1" dirty="0" smtClean="0">
                      <a:solidFill>
                        <a:srgbClr val="003300"/>
                      </a:solidFill>
                      <a:latin typeface="Arial Narrow" charset="0"/>
                      <a:ea typeface="ＭＳ Ｐゴシック" charset="0"/>
                      <a:cs typeface="Times New Roman" charset="0"/>
                    </a:rPr>
                    <a:t>Children</a:t>
                  </a:r>
                  <a:r>
                    <a:rPr lang="en-US" altLang="ja-JP" b="1" dirty="0">
                      <a:solidFill>
                        <a:srgbClr val="003300"/>
                      </a:solidFill>
                      <a:latin typeface="Arial Narrow" charset="0"/>
                      <a:ea typeface="ＭＳ Ｐゴシック" charset="0"/>
                      <a:cs typeface="Times New Roman" charset="0"/>
                    </a:rPr>
                    <a:t>, obey your parents in the Lord, for this is right.  </a:t>
                  </a:r>
                  <a:r>
                    <a:rPr lang="uk-UA" altLang="ja-JP" b="1" dirty="0" smtClean="0">
                      <a:solidFill>
                        <a:srgbClr val="003300"/>
                      </a:solidFill>
                      <a:latin typeface="Arial Narrow" charset="0"/>
                      <a:ea typeface="ＭＳ Ｐゴシック" charset="0"/>
                      <a:cs typeface="Times New Roman" charset="0"/>
                    </a:rPr>
                    <a:t>'</a:t>
                  </a:r>
                  <a:r>
                    <a:rPr lang="en-US" altLang="ja-JP" b="1" dirty="0" smtClean="0">
                      <a:solidFill>
                        <a:srgbClr val="003300"/>
                      </a:solidFill>
                      <a:latin typeface="Arial Narrow" charset="0"/>
                      <a:ea typeface="ＭＳ Ｐゴシック" charset="0"/>
                      <a:cs typeface="Times New Roman" charset="0"/>
                    </a:rPr>
                    <a:t>Honor </a:t>
                  </a:r>
                  <a:r>
                    <a:rPr lang="en-US" altLang="ja-JP" b="1" dirty="0">
                      <a:solidFill>
                        <a:srgbClr val="003300"/>
                      </a:solidFill>
                      <a:latin typeface="Arial Narrow" charset="0"/>
                      <a:ea typeface="ＭＳ Ｐゴシック" charset="0"/>
                      <a:cs typeface="Times New Roman" charset="0"/>
                    </a:rPr>
                    <a:t>your father and </a:t>
                  </a:r>
                  <a:r>
                    <a:rPr lang="en-US" altLang="ja-JP" b="1" dirty="0" smtClean="0">
                      <a:solidFill>
                        <a:srgbClr val="003300"/>
                      </a:solidFill>
                      <a:latin typeface="Arial Narrow" charset="0"/>
                      <a:ea typeface="ＭＳ Ｐゴシック" charset="0"/>
                      <a:cs typeface="Times New Roman" charset="0"/>
                    </a:rPr>
                    <a:t>mother</a:t>
                  </a:r>
                  <a:r>
                    <a:rPr lang="uk-UA" altLang="ja-JP" b="1" dirty="0" smtClean="0">
                      <a:solidFill>
                        <a:srgbClr val="003300"/>
                      </a:solidFill>
                      <a:latin typeface="Arial Narrow" charset="0"/>
                      <a:ea typeface="ＭＳ Ｐゴシック" charset="0"/>
                      <a:cs typeface="Times New Roman" charset="0"/>
                    </a:rPr>
                    <a:t>'</a:t>
                  </a:r>
                  <a:r>
                    <a:rPr lang="fr-FR" altLang="ja-JP" b="1" dirty="0" smtClean="0">
                      <a:solidFill>
                        <a:srgbClr val="003300"/>
                      </a:solidFill>
                      <a:latin typeface="Arial Narrow" charset="0"/>
                      <a:ea typeface="ＭＳ Ｐゴシック" charset="0"/>
                      <a:cs typeface="Times New Roman" charset="0"/>
                    </a:rPr>
                    <a:t>–</a:t>
                  </a:r>
                  <a:r>
                    <a:rPr lang="en-US" altLang="ja-JP" b="1" dirty="0">
                      <a:solidFill>
                        <a:srgbClr val="003300"/>
                      </a:solidFill>
                      <a:latin typeface="Arial Narrow" charset="0"/>
                      <a:ea typeface="ＭＳ Ｐゴシック" charset="0"/>
                      <a:cs typeface="Times New Roman" charset="0"/>
                    </a:rPr>
                    <a:t>which is the first commandment with a promise–that it may go well with you and that you may enjoy long life on the </a:t>
                  </a:r>
                  <a:r>
                    <a:rPr lang="en-US" altLang="ja-JP" b="1" dirty="0" smtClean="0">
                      <a:solidFill>
                        <a:srgbClr val="003300"/>
                      </a:solidFill>
                      <a:latin typeface="Arial Narrow" charset="0"/>
                      <a:ea typeface="ＭＳ Ｐゴシック" charset="0"/>
                      <a:cs typeface="Times New Roman" charset="0"/>
                    </a:rPr>
                    <a:t>earth</a:t>
                  </a:r>
                  <a:r>
                    <a:rPr lang="ru-RU" altLang="ja-JP" b="1" dirty="0" smtClean="0">
                      <a:solidFill>
                        <a:srgbClr val="003300"/>
                      </a:solidFill>
                      <a:latin typeface="Arial Narrow" charset="0"/>
                      <a:ea typeface="ＭＳ Ｐゴシック" charset="0"/>
                      <a:cs typeface="Times New Roman" charset="0"/>
                    </a:rPr>
                    <a:t>"</a:t>
                  </a:r>
                  <a:r>
                    <a:rPr lang="en-US" altLang="ja-JP" b="1" dirty="0" smtClean="0">
                      <a:solidFill>
                        <a:srgbClr val="003300"/>
                      </a:solidFill>
                      <a:latin typeface="Arial Narrow" charset="0"/>
                      <a:ea typeface="ＭＳ Ｐゴシック" charset="0"/>
                      <a:cs typeface="Times New Roman" charset="0"/>
                    </a:rPr>
                    <a:t> </a:t>
                  </a:r>
                  <a:r>
                    <a:rPr lang="en-US" altLang="ja-JP" b="1" dirty="0">
                      <a:solidFill>
                        <a:srgbClr val="003300"/>
                      </a:solidFill>
                      <a:latin typeface="Arial Narrow" charset="0"/>
                      <a:ea typeface="ＭＳ Ｐゴシック" charset="0"/>
                      <a:cs typeface="Times New Roman" charset="0"/>
                    </a:rPr>
                    <a:t>(Eph. 6:1-3; Matt. 15:4-6; 19:19; Mark 7:10; 10:19; 6x).</a:t>
                  </a:r>
                  <a:endParaRPr lang="en-US" altLang="zh-CN" b="1" dirty="0">
                    <a:solidFill>
                      <a:srgbClr val="003300"/>
                    </a:solidFill>
                    <a:latin typeface="Arial Narrow" charset="0"/>
                    <a:ea typeface="ＭＳ Ｐゴシック" charset="0"/>
                    <a:cs typeface="Times New Roman" charset="0"/>
                  </a:endParaRPr>
                </a:p>
              </p:txBody>
            </p:sp>
            <p:sp>
              <p:nvSpPr>
                <p:cNvPr id="494624"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4614" name="Group 84"/>
              <p:cNvGrpSpPr>
                <a:grpSpLocks/>
              </p:cNvGrpSpPr>
              <p:nvPr/>
            </p:nvGrpSpPr>
            <p:grpSpPr bwMode="auto">
              <a:xfrm>
                <a:off x="0" y="1418"/>
                <a:ext cx="336" cy="628"/>
                <a:chOff x="0" y="1430"/>
                <a:chExt cx="240" cy="768"/>
              </a:xfrm>
            </p:grpSpPr>
            <p:sp>
              <p:nvSpPr>
                <p:cNvPr id="494621" name="Rectangle 56"/>
                <p:cNvSpPr>
                  <a:spLocks noChangeArrowheads="1"/>
                </p:cNvSpPr>
                <p:nvPr/>
              </p:nvSpPr>
              <p:spPr bwMode="auto">
                <a:xfrm>
                  <a:off x="32" y="1430"/>
                  <a:ext cx="17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b="1">
                      <a:solidFill>
                        <a:srgbClr val="003300"/>
                      </a:solidFill>
                      <a:latin typeface="Arial Narrow" charset="0"/>
                      <a:ea typeface="ＭＳ Ｐゴシック" charset="0"/>
                      <a:cs typeface="Times New Roman" charset="0"/>
                    </a:rPr>
                    <a:t>6</a:t>
                  </a:r>
                </a:p>
              </p:txBody>
            </p:sp>
            <p:sp>
              <p:nvSpPr>
                <p:cNvPr id="494622"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4615" name="Group 86"/>
              <p:cNvGrpSpPr>
                <a:grpSpLocks/>
              </p:cNvGrpSpPr>
              <p:nvPr/>
            </p:nvGrpSpPr>
            <p:grpSpPr bwMode="auto">
              <a:xfrm>
                <a:off x="336" y="1418"/>
                <a:ext cx="2611" cy="628"/>
                <a:chOff x="240" y="1430"/>
                <a:chExt cx="1864" cy="768"/>
              </a:xfrm>
            </p:grpSpPr>
            <p:sp>
              <p:nvSpPr>
                <p:cNvPr id="494619" name="Rectangle 57"/>
                <p:cNvSpPr>
                  <a:spLocks noChangeArrowheads="1"/>
                </p:cNvSpPr>
                <p:nvPr/>
              </p:nvSpPr>
              <p:spPr bwMode="auto">
                <a:xfrm>
                  <a:off x="272" y="1430"/>
                  <a:ext cx="180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ru-RU" altLang="ja-JP" b="1" dirty="0" smtClean="0">
                      <a:solidFill>
                        <a:srgbClr val="003300"/>
                      </a:solidFill>
                      <a:latin typeface="Arial Narrow" charset="0"/>
                      <a:ea typeface="ＭＳ Ｐゴシック" charset="0"/>
                      <a:cs typeface="Times New Roman" charset="0"/>
                    </a:rPr>
                    <a:t>"</a:t>
                  </a:r>
                  <a:r>
                    <a:rPr lang="en-US" altLang="ja-JP" b="1" dirty="0" smtClean="0">
                      <a:solidFill>
                        <a:srgbClr val="003300"/>
                      </a:solidFill>
                      <a:latin typeface="Arial Narrow" charset="0"/>
                      <a:ea typeface="ＭＳ Ｐゴシック" charset="0"/>
                      <a:cs typeface="Times New Roman" charset="0"/>
                    </a:rPr>
                    <a:t>You </a:t>
                  </a:r>
                  <a:r>
                    <a:rPr lang="en-US" altLang="ja-JP" b="1" dirty="0">
                      <a:solidFill>
                        <a:srgbClr val="003300"/>
                      </a:solidFill>
                      <a:latin typeface="Arial Narrow" charset="0"/>
                      <a:ea typeface="ＭＳ Ｐゴシック" charset="0"/>
                      <a:cs typeface="Times New Roman" charset="0"/>
                    </a:rPr>
                    <a:t>shall not </a:t>
                  </a:r>
                  <a:r>
                    <a:rPr lang="en-US" altLang="ja-JP" b="1" dirty="0" smtClean="0">
                      <a:solidFill>
                        <a:srgbClr val="003300"/>
                      </a:solidFill>
                      <a:latin typeface="Arial Narrow" charset="0"/>
                      <a:ea typeface="ＭＳ Ｐゴシック" charset="0"/>
                      <a:cs typeface="Times New Roman" charset="0"/>
                    </a:rPr>
                    <a:t>murder</a:t>
                  </a:r>
                  <a:r>
                    <a:rPr lang="ru-RU" altLang="ja-JP" b="1" dirty="0" smtClean="0">
                      <a:solidFill>
                        <a:srgbClr val="003300"/>
                      </a:solidFill>
                      <a:latin typeface="Arial Narrow" charset="0"/>
                      <a:ea typeface="ＭＳ Ｐゴシック" charset="0"/>
                      <a:cs typeface="Times New Roman" charset="0"/>
                    </a:rPr>
                    <a:t>"</a:t>
                  </a:r>
                  <a:r>
                    <a:rPr lang="en-US" altLang="ja-JP" b="1" dirty="0" smtClean="0">
                      <a:solidFill>
                        <a:srgbClr val="003300"/>
                      </a:solidFill>
                      <a:latin typeface="Arial Narrow" charset="0"/>
                      <a:ea typeface="ＭＳ Ｐゴシック" charset="0"/>
                      <a:cs typeface="Times New Roman" charset="0"/>
                    </a:rPr>
                    <a:t> </a:t>
                  </a:r>
                  <a:r>
                    <a:rPr lang="en-US" altLang="ja-JP" b="1" dirty="0">
                      <a:solidFill>
                        <a:srgbClr val="003300"/>
                      </a:solidFill>
                      <a:latin typeface="Arial Narrow" charset="0"/>
                      <a:ea typeface="ＭＳ Ｐゴシック" charset="0"/>
                      <a:cs typeface="Times New Roman" charset="0"/>
                    </a:rPr>
                    <a:t>(Exod. 20:13).</a:t>
                  </a:r>
                  <a:endParaRPr lang="en-US" altLang="zh-CN" b="1" dirty="0">
                    <a:solidFill>
                      <a:srgbClr val="003300"/>
                    </a:solidFill>
                    <a:latin typeface="Arial Narrow" charset="0"/>
                    <a:ea typeface="ＭＳ Ｐゴシック" charset="0"/>
                    <a:cs typeface="Times New Roman" charset="0"/>
                  </a:endParaRPr>
                </a:p>
              </p:txBody>
            </p:sp>
            <p:sp>
              <p:nvSpPr>
                <p:cNvPr id="494620"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4616" name="Group 88"/>
              <p:cNvGrpSpPr>
                <a:grpSpLocks/>
              </p:cNvGrpSpPr>
              <p:nvPr/>
            </p:nvGrpSpPr>
            <p:grpSpPr bwMode="auto">
              <a:xfrm>
                <a:off x="2947" y="1418"/>
                <a:ext cx="2813" cy="628"/>
                <a:chOff x="2104" y="1430"/>
                <a:chExt cx="2008" cy="768"/>
              </a:xfrm>
            </p:grpSpPr>
            <p:sp>
              <p:nvSpPr>
                <p:cNvPr id="494617" name="Rectangle 58"/>
                <p:cNvSpPr>
                  <a:spLocks noChangeArrowheads="1"/>
                </p:cNvSpPr>
                <p:nvPr/>
              </p:nvSpPr>
              <p:spPr bwMode="auto">
                <a:xfrm>
                  <a:off x="2136" y="1430"/>
                  <a:ext cx="1944"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zh-CN" altLang="en-US" b="1" dirty="0">
                      <a:solidFill>
                        <a:srgbClr val="003300"/>
                      </a:solidFill>
                      <a:latin typeface="Arial Narrow" charset="0"/>
                      <a:ea typeface="ＭＳ Ｐゴシック" charset="0"/>
                      <a:cs typeface="Times New Roman" charset="0"/>
                    </a:rPr>
                    <a:t> </a:t>
                  </a:r>
                  <a:r>
                    <a:rPr lang="ru-RU" altLang="zh-CN" b="1" dirty="0" smtClean="0">
                      <a:solidFill>
                        <a:srgbClr val="003300"/>
                      </a:solidFill>
                      <a:latin typeface="Arial Narrow" charset="0"/>
                      <a:ea typeface="ＭＳ Ｐゴシック" charset="0"/>
                      <a:cs typeface="Times New Roman" charset="0"/>
                    </a:rPr>
                    <a:t>"</a:t>
                  </a:r>
                  <a:r>
                    <a:rPr lang="en-US" altLang="ja-JP" b="1" dirty="0" smtClean="0">
                      <a:solidFill>
                        <a:srgbClr val="003300"/>
                      </a:solidFill>
                      <a:latin typeface="Arial Narrow" charset="0"/>
                      <a:ea typeface="ＭＳ Ｐゴシック" charset="0"/>
                      <a:cs typeface="Times New Roman" charset="0"/>
                    </a:rPr>
                    <a:t>Anyone </a:t>
                  </a:r>
                  <a:r>
                    <a:rPr lang="en-US" altLang="ja-JP" b="1" dirty="0">
                      <a:solidFill>
                        <a:srgbClr val="003300"/>
                      </a:solidFill>
                      <a:latin typeface="Arial Narrow" charset="0"/>
                      <a:ea typeface="ＭＳ Ｐゴシック" charset="0"/>
                      <a:cs typeface="Times New Roman" charset="0"/>
                    </a:rPr>
                    <a:t>who hates his brother is a murderer, and you know that no murderer has eternal life in </a:t>
                  </a:r>
                  <a:r>
                    <a:rPr lang="en-US" altLang="ja-JP" b="1" dirty="0" smtClean="0">
                      <a:solidFill>
                        <a:srgbClr val="003300"/>
                      </a:solidFill>
                      <a:latin typeface="Arial Narrow" charset="0"/>
                      <a:ea typeface="ＭＳ Ｐゴシック" charset="0"/>
                      <a:cs typeface="Times New Roman" charset="0"/>
                    </a:rPr>
                    <a:t>him</a:t>
                  </a:r>
                  <a:r>
                    <a:rPr lang="ru-RU" altLang="ja-JP" b="1" dirty="0" smtClean="0">
                      <a:solidFill>
                        <a:srgbClr val="003300"/>
                      </a:solidFill>
                      <a:latin typeface="Arial Narrow" charset="0"/>
                      <a:ea typeface="ＭＳ Ｐゴシック" charset="0"/>
                      <a:cs typeface="Times New Roman" charset="0"/>
                    </a:rPr>
                    <a:t>"</a:t>
                  </a:r>
                  <a:r>
                    <a:rPr lang="en-US" altLang="ja-JP" b="1" dirty="0" smtClean="0">
                      <a:solidFill>
                        <a:srgbClr val="003300"/>
                      </a:solidFill>
                      <a:latin typeface="Arial Narrow" charset="0"/>
                      <a:ea typeface="ＭＳ Ｐゴシック" charset="0"/>
                      <a:cs typeface="Times New Roman" charset="0"/>
                    </a:rPr>
                    <a:t> </a:t>
                  </a:r>
                  <a:r>
                    <a:rPr lang="en-US" altLang="ja-JP" b="1" dirty="0">
                      <a:solidFill>
                        <a:srgbClr val="003300"/>
                      </a:solidFill>
                      <a:latin typeface="Arial Narrow" charset="0"/>
                      <a:ea typeface="ＭＳ Ｐゴシック" charset="0"/>
                      <a:cs typeface="Times New Roman" charset="0"/>
                    </a:rPr>
                    <a:t>(1 John 3:15; cf. Matt. 19:18; Mark 10:19; Luke 18:20; Rom. 13:9; James 2:11; 6x).</a:t>
                  </a:r>
                  <a:endParaRPr lang="en-US" altLang="zh-CN" b="1" dirty="0">
                    <a:solidFill>
                      <a:srgbClr val="003300"/>
                    </a:solidFill>
                    <a:latin typeface="Arial Narrow" charset="0"/>
                    <a:ea typeface="ＭＳ Ｐゴシック" charset="0"/>
                    <a:cs typeface="Times New Roman" charset="0"/>
                  </a:endParaRPr>
                </a:p>
              </p:txBody>
            </p:sp>
            <p:sp>
              <p:nvSpPr>
                <p:cNvPr id="494618"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grpSp>
          <p:nvGrpSpPr>
            <p:cNvPr id="494601" name="Group 115"/>
            <p:cNvGrpSpPr>
              <a:grpSpLocks/>
            </p:cNvGrpSpPr>
            <p:nvPr/>
          </p:nvGrpSpPr>
          <p:grpSpPr bwMode="auto">
            <a:xfrm>
              <a:off x="0" y="593"/>
              <a:ext cx="5760" cy="1283"/>
              <a:chOff x="0" y="2990"/>
              <a:chExt cx="5760" cy="1283"/>
            </a:xfrm>
          </p:grpSpPr>
          <p:grpSp>
            <p:nvGrpSpPr>
              <p:cNvPr id="494602" name="Group 116"/>
              <p:cNvGrpSpPr>
                <a:grpSpLocks/>
              </p:cNvGrpSpPr>
              <p:nvPr/>
            </p:nvGrpSpPr>
            <p:grpSpPr bwMode="auto">
              <a:xfrm>
                <a:off x="0" y="2990"/>
                <a:ext cx="336" cy="1283"/>
                <a:chOff x="0" y="2922"/>
                <a:chExt cx="240" cy="1388"/>
              </a:xfrm>
            </p:grpSpPr>
            <p:sp>
              <p:nvSpPr>
                <p:cNvPr id="494609" name="Rectangle 117"/>
                <p:cNvSpPr>
                  <a:spLocks noChangeArrowheads="1"/>
                </p:cNvSpPr>
                <p:nvPr/>
              </p:nvSpPr>
              <p:spPr bwMode="auto">
                <a:xfrm>
                  <a:off x="32" y="2966"/>
                  <a:ext cx="17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b="1">
                      <a:solidFill>
                        <a:srgbClr val="003300"/>
                      </a:solidFill>
                      <a:latin typeface="Arial Narrow" charset="0"/>
                      <a:ea typeface="宋体" charset="0"/>
                      <a:cs typeface="宋体" charset="0"/>
                    </a:rPr>
                    <a:t>4</a:t>
                  </a:r>
                </a:p>
              </p:txBody>
            </p:sp>
            <p:sp>
              <p:nvSpPr>
                <p:cNvPr id="494610" name="Rectangle 118"/>
                <p:cNvSpPr>
                  <a:spLocks noChangeArrowheads="1"/>
                </p:cNvSpPr>
                <p:nvPr/>
              </p:nvSpPr>
              <p:spPr bwMode="auto">
                <a:xfrm>
                  <a:off x="0" y="2922"/>
                  <a:ext cx="240" cy="13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4603" name="Group 119"/>
              <p:cNvGrpSpPr>
                <a:grpSpLocks/>
              </p:cNvGrpSpPr>
              <p:nvPr/>
            </p:nvGrpSpPr>
            <p:grpSpPr bwMode="auto">
              <a:xfrm>
                <a:off x="336" y="3030"/>
                <a:ext cx="2611" cy="1242"/>
                <a:chOff x="240" y="2966"/>
                <a:chExt cx="1864" cy="1344"/>
              </a:xfrm>
            </p:grpSpPr>
            <p:sp>
              <p:nvSpPr>
                <p:cNvPr id="494607" name="Rectangle 120"/>
                <p:cNvSpPr>
                  <a:spLocks noChangeArrowheads="1"/>
                </p:cNvSpPr>
                <p:nvPr/>
              </p:nvSpPr>
              <p:spPr bwMode="auto">
                <a:xfrm>
                  <a:off x="243" y="2966"/>
                  <a:ext cx="1829"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000" b="1" dirty="0">
                      <a:solidFill>
                        <a:srgbClr val="003300"/>
                      </a:solidFill>
                      <a:latin typeface="Arial Narrow" charset="0"/>
                      <a:ea typeface="宋体" charset="0"/>
                      <a:cs typeface="宋体" charset="0"/>
                    </a:rPr>
                    <a:t> </a:t>
                  </a:r>
                  <a:r>
                    <a:rPr lang="ru-RU" altLang="zh-CN" b="1" dirty="0" smtClean="0">
                      <a:solidFill>
                        <a:srgbClr val="003300"/>
                      </a:solidFill>
                      <a:latin typeface="Arial Narrow" charset="0"/>
                      <a:ea typeface="宋体" charset="0"/>
                      <a:cs typeface="宋体" charset="0"/>
                    </a:rPr>
                    <a:t>"</a:t>
                  </a:r>
                  <a:r>
                    <a:rPr lang="en-US" altLang="zh-CN" b="1" dirty="0" smtClean="0">
                      <a:solidFill>
                        <a:srgbClr val="003300"/>
                      </a:solidFill>
                      <a:latin typeface="Arial Narrow" charset="0"/>
                      <a:ea typeface="宋体" charset="0"/>
                      <a:cs typeface="宋体" charset="0"/>
                    </a:rPr>
                    <a:t>Remember </a:t>
                  </a:r>
                  <a:r>
                    <a:rPr lang="en-US" altLang="zh-CN" b="1" dirty="0">
                      <a:solidFill>
                        <a:srgbClr val="003300"/>
                      </a:solidFill>
                      <a:latin typeface="Arial Narrow" charset="0"/>
                      <a:ea typeface="宋体" charset="0"/>
                      <a:cs typeface="宋体" charset="0"/>
                    </a:rPr>
                    <a:t>the Sabbath day by keeping it holy.  Six days you shall labor and do all your work, but the seventh day is a Sabbath to the L</a:t>
                  </a:r>
                  <a:r>
                    <a:rPr lang="en-US" altLang="zh-CN" sz="1600" b="1" dirty="0">
                      <a:solidFill>
                        <a:srgbClr val="003300"/>
                      </a:solidFill>
                      <a:latin typeface="Arial Narrow" charset="0"/>
                      <a:ea typeface="宋体" charset="0"/>
                      <a:cs typeface="宋体" charset="0"/>
                    </a:rPr>
                    <a:t>ORD</a:t>
                  </a:r>
                  <a:r>
                    <a:rPr lang="en-US" altLang="zh-CN" b="1" dirty="0">
                      <a:solidFill>
                        <a:srgbClr val="003300"/>
                      </a:solidFill>
                      <a:latin typeface="Arial Narrow" charset="0"/>
                      <a:ea typeface="宋体" charset="0"/>
                      <a:cs typeface="宋体" charset="0"/>
                    </a:rPr>
                    <a:t> your God. On it you shall not do any work… nor your son or daughter, nor your manservant or maidservant, nor your animals, nor the alien within your gates.  For in six days the L</a:t>
                  </a:r>
                  <a:r>
                    <a:rPr lang="en-US" altLang="zh-CN" sz="1600" b="1" dirty="0">
                      <a:solidFill>
                        <a:srgbClr val="003300"/>
                      </a:solidFill>
                      <a:latin typeface="Arial Narrow" charset="0"/>
                      <a:ea typeface="宋体" charset="0"/>
                      <a:cs typeface="宋体" charset="0"/>
                    </a:rPr>
                    <a:t>ORD</a:t>
                  </a:r>
                  <a:r>
                    <a:rPr lang="en-US" altLang="zh-CN" b="1" dirty="0">
                      <a:solidFill>
                        <a:srgbClr val="003300"/>
                      </a:solidFill>
                      <a:latin typeface="Arial Narrow" charset="0"/>
                      <a:ea typeface="宋体" charset="0"/>
                      <a:cs typeface="宋体" charset="0"/>
                    </a:rPr>
                    <a:t> made the heavens and the earth… but he rested on the seventh day</a:t>
                  </a:r>
                  <a:r>
                    <a:rPr lang="en-US" altLang="zh-CN" b="1" dirty="0" smtClean="0">
                      <a:solidFill>
                        <a:srgbClr val="003300"/>
                      </a:solidFill>
                      <a:latin typeface="Arial Narrow" charset="0"/>
                      <a:ea typeface="宋体" charset="0"/>
                      <a:cs typeface="宋体" charset="0"/>
                    </a:rPr>
                    <a:t>…</a:t>
                  </a:r>
                  <a:r>
                    <a:rPr lang="ru-RU" altLang="zh-CN" b="1" dirty="0" smtClean="0">
                      <a:solidFill>
                        <a:srgbClr val="003300"/>
                      </a:solidFill>
                      <a:latin typeface="Arial Narrow" charset="0"/>
                      <a:ea typeface="宋体" charset="0"/>
                      <a:cs typeface="宋体" charset="0"/>
                    </a:rPr>
                    <a:t>"</a:t>
                  </a:r>
                  <a:r>
                    <a:rPr lang="en-US" altLang="zh-CN" b="1" dirty="0" smtClean="0">
                      <a:solidFill>
                        <a:srgbClr val="003300"/>
                      </a:solidFill>
                      <a:latin typeface="Arial Narrow" charset="0"/>
                      <a:ea typeface="宋体" charset="0"/>
                      <a:cs typeface="宋体" charset="0"/>
                    </a:rPr>
                    <a:t> (</a:t>
                  </a:r>
                  <a:r>
                    <a:rPr lang="en-US" altLang="zh-CN" b="1" dirty="0">
                      <a:solidFill>
                        <a:srgbClr val="003300"/>
                      </a:solidFill>
                      <a:latin typeface="Arial Narrow" charset="0"/>
                      <a:ea typeface="宋体" charset="0"/>
                      <a:cs typeface="宋体" charset="0"/>
                    </a:rPr>
                    <a:t>Exod. 20:8-11).</a:t>
                  </a:r>
                </a:p>
              </p:txBody>
            </p:sp>
            <p:sp>
              <p:nvSpPr>
                <p:cNvPr id="494608"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4604" name="Group 122"/>
              <p:cNvGrpSpPr>
                <a:grpSpLocks/>
              </p:cNvGrpSpPr>
              <p:nvPr/>
            </p:nvGrpSpPr>
            <p:grpSpPr bwMode="auto">
              <a:xfrm>
                <a:off x="2947" y="3030"/>
                <a:ext cx="2813" cy="1242"/>
                <a:chOff x="2104" y="2966"/>
                <a:chExt cx="2008" cy="1344"/>
              </a:xfrm>
            </p:grpSpPr>
            <p:sp>
              <p:nvSpPr>
                <p:cNvPr id="494605" name="Rectangle 123"/>
                <p:cNvSpPr>
                  <a:spLocks noChangeArrowheads="1"/>
                </p:cNvSpPr>
                <p:nvPr/>
              </p:nvSpPr>
              <p:spPr bwMode="auto">
                <a:xfrm>
                  <a:off x="2136" y="2966"/>
                  <a:ext cx="1944"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b="1" dirty="0">
                      <a:solidFill>
                        <a:srgbClr val="003300"/>
                      </a:solidFill>
                      <a:latin typeface="Arial Narrow" charset="0"/>
                      <a:ea typeface="宋体" charset="0"/>
                      <a:cs typeface="宋体" charset="0"/>
                    </a:rPr>
                    <a:t> No NT text requires this of Christians. </a:t>
                  </a:r>
                </a:p>
                <a:p>
                  <a:pPr algn="ctr" defTabSz="914400" eaLnBrk="0" fontAlgn="base" hangingPunct="0">
                    <a:spcBef>
                      <a:spcPct val="0"/>
                    </a:spcBef>
                    <a:spcAft>
                      <a:spcPct val="0"/>
                    </a:spcAft>
                  </a:pPr>
                  <a:r>
                    <a:rPr lang="en-US" altLang="zh-CN" b="1" dirty="0">
                      <a:solidFill>
                        <a:srgbClr val="003300"/>
                      </a:solidFill>
                      <a:latin typeface="Arial Narrow" charset="0"/>
                      <a:ea typeface="宋体" charset="0"/>
                      <a:cs typeface="宋体" charset="0"/>
                    </a:rPr>
                    <a:t>However, one passage clearly </a:t>
                  </a:r>
                  <a:r>
                    <a:rPr lang="en-US" altLang="zh-CN" b="1" i="1" dirty="0">
                      <a:solidFill>
                        <a:srgbClr val="003300"/>
                      </a:solidFill>
                      <a:latin typeface="Arial Narrow" charset="0"/>
                      <a:ea typeface="宋体" charset="0"/>
                      <a:cs typeface="宋体" charset="0"/>
                    </a:rPr>
                    <a:t>prohibits</a:t>
                  </a:r>
                  <a:r>
                    <a:rPr lang="en-US" altLang="zh-CN" b="1" dirty="0">
                      <a:solidFill>
                        <a:srgbClr val="003300"/>
                      </a:solidFill>
                      <a:latin typeface="Arial Narrow" charset="0"/>
                      <a:ea typeface="宋体" charset="0"/>
                      <a:cs typeface="宋体" charset="0"/>
                    </a:rPr>
                    <a:t> the practice as required for believers: </a:t>
                  </a:r>
                  <a:r>
                    <a:rPr lang="ru-RU" altLang="zh-CN" b="1" dirty="0" smtClean="0">
                      <a:solidFill>
                        <a:srgbClr val="003300"/>
                      </a:solidFill>
                      <a:latin typeface="Arial Narrow" charset="0"/>
                      <a:ea typeface="宋体" charset="0"/>
                      <a:cs typeface="宋体" charset="0"/>
                    </a:rPr>
                    <a:t>"</a:t>
                  </a:r>
                  <a:r>
                    <a:rPr lang="en-US" altLang="zh-CN" b="1" dirty="0" smtClean="0">
                      <a:solidFill>
                        <a:srgbClr val="003300"/>
                      </a:solidFill>
                      <a:latin typeface="Arial Narrow" charset="0"/>
                      <a:ea typeface="宋体" charset="0"/>
                      <a:cs typeface="宋体" charset="0"/>
                    </a:rPr>
                    <a:t>Therefore </a:t>
                  </a:r>
                  <a:r>
                    <a:rPr lang="en-US" altLang="zh-CN" b="1" dirty="0">
                      <a:solidFill>
                        <a:srgbClr val="003300"/>
                      </a:solidFill>
                      <a:latin typeface="Arial Narrow" charset="0"/>
                      <a:ea typeface="宋体" charset="0"/>
                      <a:cs typeface="宋体" charset="0"/>
                    </a:rPr>
                    <a:t>do not let anyone judge you by what you eat or drink, or with regard to a religious festival, a New Moon celebration or a Sabbath day.  These are a shadow of the things that were to come; the reality, however, is found in </a:t>
                  </a:r>
                  <a:r>
                    <a:rPr lang="en-US" altLang="zh-CN" b="1" dirty="0" smtClean="0">
                      <a:solidFill>
                        <a:srgbClr val="003300"/>
                      </a:solidFill>
                      <a:latin typeface="Arial Narrow" charset="0"/>
                      <a:ea typeface="宋体" charset="0"/>
                      <a:cs typeface="宋体" charset="0"/>
                    </a:rPr>
                    <a:t>Christ</a:t>
                  </a:r>
                  <a:r>
                    <a:rPr lang="ru-RU" altLang="zh-CN" b="1" dirty="0" smtClean="0">
                      <a:solidFill>
                        <a:srgbClr val="003300"/>
                      </a:solidFill>
                      <a:latin typeface="Arial Narrow" charset="0"/>
                      <a:ea typeface="宋体" charset="0"/>
                      <a:cs typeface="宋体" charset="0"/>
                    </a:rPr>
                    <a:t>"</a:t>
                  </a:r>
                  <a:r>
                    <a:rPr lang="en-US" altLang="zh-CN" b="1" dirty="0" smtClean="0">
                      <a:solidFill>
                        <a:srgbClr val="003300"/>
                      </a:solidFill>
                      <a:latin typeface="Arial Narrow" charset="0"/>
                      <a:ea typeface="宋体" charset="0"/>
                      <a:cs typeface="宋体" charset="0"/>
                    </a:rPr>
                    <a:t> </a:t>
                  </a:r>
                  <a:br>
                    <a:rPr lang="en-US" altLang="zh-CN" b="1" dirty="0" smtClean="0">
                      <a:solidFill>
                        <a:srgbClr val="003300"/>
                      </a:solidFill>
                      <a:latin typeface="Arial Narrow" charset="0"/>
                      <a:ea typeface="宋体" charset="0"/>
                      <a:cs typeface="宋体" charset="0"/>
                    </a:rPr>
                  </a:br>
                  <a:r>
                    <a:rPr lang="en-US" altLang="zh-CN" b="1" dirty="0" smtClean="0">
                      <a:solidFill>
                        <a:srgbClr val="003300"/>
                      </a:solidFill>
                      <a:latin typeface="Arial Narrow" charset="0"/>
                      <a:ea typeface="宋体" charset="0"/>
                      <a:cs typeface="宋体" charset="0"/>
                    </a:rPr>
                    <a:t>(</a:t>
                  </a:r>
                  <a:r>
                    <a:rPr lang="en-US" altLang="zh-CN" b="1" dirty="0">
                      <a:solidFill>
                        <a:srgbClr val="003300"/>
                      </a:solidFill>
                      <a:latin typeface="Arial Narrow" charset="0"/>
                      <a:ea typeface="宋体" charset="0"/>
                      <a:cs typeface="宋体" charset="0"/>
                    </a:rPr>
                    <a:t>Col. 2:16-17; 0x).</a:t>
                  </a:r>
                </a:p>
              </p:txBody>
            </p:sp>
            <p:sp>
              <p:nvSpPr>
                <p:cNvPr id="494606"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grpSp>
      <p:sp>
        <p:nvSpPr>
          <p:cNvPr id="56484" name="Oval 164"/>
          <p:cNvSpPr>
            <a:spLocks noChangeArrowheads="1"/>
          </p:cNvSpPr>
          <p:nvPr/>
        </p:nvSpPr>
        <p:spPr bwMode="auto">
          <a:xfrm>
            <a:off x="4572000" y="1196752"/>
            <a:ext cx="4572000" cy="432048"/>
          </a:xfrm>
          <a:prstGeom prst="ellipse">
            <a:avLst/>
          </a:prstGeom>
          <a:noFill/>
          <a:ln w="762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56486" name="Rectangle 166"/>
          <p:cNvSpPr>
            <a:spLocks noGrp="1" noChangeArrowheads="1"/>
          </p:cNvSpPr>
          <p:nvPr>
            <p:ph type="title"/>
          </p:nvPr>
        </p:nvSpPr>
        <p:spPr>
          <a:xfrm>
            <a:off x="-228600" y="0"/>
            <a:ext cx="8458200" cy="533400"/>
          </a:xfrm>
        </p:spPr>
        <p:txBody>
          <a:bodyPr/>
          <a:lstStyle/>
          <a:p>
            <a:pPr>
              <a:defRPr/>
            </a:pPr>
            <a:r>
              <a:rPr lang="en-US" altLang="zh-CN" sz="4000">
                <a:solidFill>
                  <a:schemeClr val="accent2"/>
                </a:solidFill>
                <a:latin typeface="Arial Black" charset="0"/>
                <a:ea typeface="SimSun" charset="0"/>
                <a:cs typeface="SimSun" charset="0"/>
              </a:rPr>
              <a:t>The Ten Commandments </a:t>
            </a:r>
            <a:endParaRPr lang="en-US" sz="400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4878250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641" name="Text Box 3"/>
          <p:cNvSpPr txBox="1">
            <a:spLocks noChangeArrowheads="1"/>
          </p:cNvSpPr>
          <p:nvPr/>
        </p:nvSpPr>
        <p:spPr bwMode="auto">
          <a:xfrm>
            <a:off x="8280400" y="0"/>
            <a:ext cx="86201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altLang="zh-CN" b="1">
                <a:solidFill>
                  <a:srgbClr val="000000"/>
                </a:solidFill>
                <a:latin typeface="Arial" charset="0"/>
              </a:rPr>
              <a:t>113a</a:t>
            </a:r>
          </a:p>
        </p:txBody>
      </p:sp>
      <p:grpSp>
        <p:nvGrpSpPr>
          <p:cNvPr id="496642" name="Group 70"/>
          <p:cNvGrpSpPr>
            <a:grpSpLocks/>
          </p:cNvGrpSpPr>
          <p:nvPr/>
        </p:nvGrpSpPr>
        <p:grpSpPr bwMode="auto">
          <a:xfrm>
            <a:off x="0" y="396875"/>
            <a:ext cx="9144000" cy="6461125"/>
            <a:chOff x="0" y="250"/>
            <a:chExt cx="5760" cy="2657"/>
          </a:xfrm>
        </p:grpSpPr>
        <p:grpSp>
          <p:nvGrpSpPr>
            <p:cNvPr id="496644" name="Group 5"/>
            <p:cNvGrpSpPr>
              <a:grpSpLocks/>
            </p:cNvGrpSpPr>
            <p:nvPr/>
          </p:nvGrpSpPr>
          <p:grpSpPr bwMode="auto">
            <a:xfrm>
              <a:off x="0" y="250"/>
              <a:ext cx="336" cy="384"/>
              <a:chOff x="0" y="0"/>
              <a:chExt cx="240" cy="470"/>
            </a:xfrm>
          </p:grpSpPr>
          <p:sp>
            <p:nvSpPr>
              <p:cNvPr id="496687" name="Rectangle 6"/>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defTabSz="914400" fontAlgn="base">
                  <a:spcBef>
                    <a:spcPct val="0"/>
                  </a:spcBef>
                  <a:spcAft>
                    <a:spcPct val="0"/>
                  </a:spcAft>
                </a:pPr>
                <a:r>
                  <a:rPr lang="en-US" altLang="zh-CN" sz="2800" b="1">
                    <a:solidFill>
                      <a:srgbClr val="F1F7E9"/>
                    </a:solidFill>
                    <a:latin typeface="Arial Narrow" charset="0"/>
                    <a:ea typeface="ＭＳ Ｐゴシック" charset="0"/>
                    <a:cs typeface="Times New Roman" charset="0"/>
                  </a:rPr>
                  <a:t>#</a:t>
                </a:r>
              </a:p>
            </p:txBody>
          </p:sp>
          <p:sp>
            <p:nvSpPr>
              <p:cNvPr id="496688" name="Rectangle 7"/>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45" name="Group 8"/>
            <p:cNvGrpSpPr>
              <a:grpSpLocks/>
            </p:cNvGrpSpPr>
            <p:nvPr/>
          </p:nvGrpSpPr>
          <p:grpSpPr bwMode="auto">
            <a:xfrm>
              <a:off x="336" y="250"/>
              <a:ext cx="2611" cy="384"/>
              <a:chOff x="240" y="0"/>
              <a:chExt cx="1864" cy="470"/>
            </a:xfrm>
          </p:grpSpPr>
          <p:sp>
            <p:nvSpPr>
              <p:cNvPr id="496685" name="Rectangle 9"/>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defTabSz="914400" fontAlgn="base">
                  <a:spcBef>
                    <a:spcPct val="0"/>
                  </a:spcBef>
                  <a:spcAft>
                    <a:spcPct val="0"/>
                  </a:spcAft>
                </a:pPr>
                <a:r>
                  <a:rPr lang="en-US" altLang="zh-CN" sz="2800" b="1">
                    <a:solidFill>
                      <a:srgbClr val="F1F7E9"/>
                    </a:solidFill>
                    <a:latin typeface="Arial Narrow" charset="0"/>
                    <a:ea typeface="ＭＳ Ｐゴシック" charset="0"/>
                    <a:cs typeface="Times New Roman" charset="0"/>
                  </a:rPr>
                  <a:t>Old Testament Commands</a:t>
                </a:r>
              </a:p>
            </p:txBody>
          </p:sp>
          <p:sp>
            <p:nvSpPr>
              <p:cNvPr id="496686" name="Rectangle 10"/>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46" name="Group 11"/>
            <p:cNvGrpSpPr>
              <a:grpSpLocks/>
            </p:cNvGrpSpPr>
            <p:nvPr/>
          </p:nvGrpSpPr>
          <p:grpSpPr bwMode="auto">
            <a:xfrm>
              <a:off x="2947" y="250"/>
              <a:ext cx="2813" cy="384"/>
              <a:chOff x="2104" y="0"/>
              <a:chExt cx="2008" cy="470"/>
            </a:xfrm>
          </p:grpSpPr>
          <p:sp>
            <p:nvSpPr>
              <p:cNvPr id="496683" name="Rectangle 12"/>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algn="ctr" defTabSz="914400" fontAlgn="base">
                  <a:spcBef>
                    <a:spcPct val="0"/>
                  </a:spcBef>
                  <a:spcAft>
                    <a:spcPct val="0"/>
                  </a:spcAft>
                </a:pPr>
                <a:r>
                  <a:rPr lang="zh-CN" altLang="en-US" sz="2800" b="1">
                    <a:solidFill>
                      <a:srgbClr val="F1F7E9"/>
                    </a:solidFill>
                    <a:latin typeface="Arial Narrow" charset="0"/>
                    <a:ea typeface="ＭＳ Ｐゴシック" charset="0"/>
                    <a:cs typeface="Times New Roman" charset="0"/>
                  </a:rPr>
                  <a:t> </a:t>
                </a:r>
                <a:r>
                  <a:rPr lang="en-US" altLang="zh-CN" sz="2800" b="1">
                    <a:solidFill>
                      <a:srgbClr val="F1F7E9"/>
                    </a:solidFill>
                    <a:latin typeface="Arial Narrow" charset="0"/>
                    <a:ea typeface="ＭＳ Ｐゴシック" charset="0"/>
                    <a:cs typeface="Times New Roman" charset="0"/>
                  </a:rPr>
                  <a:t>New Testament Repetitions</a:t>
                </a:r>
              </a:p>
            </p:txBody>
          </p:sp>
          <p:sp>
            <p:nvSpPr>
              <p:cNvPr id="496684" name="Rectangle 13"/>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47" name="Group 32"/>
            <p:cNvGrpSpPr>
              <a:grpSpLocks/>
            </p:cNvGrpSpPr>
            <p:nvPr/>
          </p:nvGrpSpPr>
          <p:grpSpPr bwMode="auto">
            <a:xfrm>
              <a:off x="0" y="633"/>
              <a:ext cx="336" cy="549"/>
              <a:chOff x="0" y="2198"/>
              <a:chExt cx="240" cy="672"/>
            </a:xfrm>
          </p:grpSpPr>
          <p:sp>
            <p:nvSpPr>
              <p:cNvPr id="496681" name="Rectangle 33"/>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b="1">
                    <a:solidFill>
                      <a:srgbClr val="003300"/>
                    </a:solidFill>
                    <a:latin typeface="Arial Narrow" charset="0"/>
                    <a:ea typeface="ＭＳ Ｐゴシック" charset="0"/>
                    <a:cs typeface="Times New Roman" charset="0"/>
                  </a:rPr>
                  <a:t>7</a:t>
                </a:r>
              </a:p>
            </p:txBody>
          </p:sp>
          <p:sp>
            <p:nvSpPr>
              <p:cNvPr id="496682" name="Rectangle 34"/>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48" name="Group 35"/>
            <p:cNvGrpSpPr>
              <a:grpSpLocks/>
            </p:cNvGrpSpPr>
            <p:nvPr/>
          </p:nvGrpSpPr>
          <p:grpSpPr bwMode="auto">
            <a:xfrm>
              <a:off x="336" y="633"/>
              <a:ext cx="2611" cy="549"/>
              <a:chOff x="240" y="2198"/>
              <a:chExt cx="1864" cy="672"/>
            </a:xfrm>
          </p:grpSpPr>
          <p:sp>
            <p:nvSpPr>
              <p:cNvPr id="496679" name="Rectangle 36"/>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zh-CN" altLang="en-US" sz="2000" b="1" dirty="0">
                    <a:solidFill>
                      <a:srgbClr val="003300"/>
                    </a:solidFill>
                    <a:latin typeface="Arial Narrow" charset="0"/>
                    <a:ea typeface="ＭＳ Ｐゴシック" charset="0"/>
                    <a:cs typeface="Times New Roman" charset="0"/>
                  </a:rPr>
                  <a:t> </a:t>
                </a:r>
                <a:r>
                  <a:rPr lang="ru-RU" altLang="zh-CN"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You </a:t>
                </a:r>
                <a:r>
                  <a:rPr lang="en-US" altLang="ja-JP" sz="2000" b="1" dirty="0">
                    <a:solidFill>
                      <a:srgbClr val="003300"/>
                    </a:solidFill>
                    <a:latin typeface="Arial Narrow" charset="0"/>
                    <a:ea typeface="ＭＳ Ｐゴシック" charset="0"/>
                    <a:cs typeface="Times New Roman" charset="0"/>
                  </a:rPr>
                  <a:t>shall not commit </a:t>
                </a:r>
                <a:r>
                  <a:rPr lang="en-US" altLang="ja-JP" sz="2000" b="1" dirty="0" smtClean="0">
                    <a:solidFill>
                      <a:srgbClr val="003300"/>
                    </a:solidFill>
                    <a:latin typeface="Arial Narrow" charset="0"/>
                    <a:ea typeface="ＭＳ Ｐゴシック" charset="0"/>
                    <a:cs typeface="Times New Roman" charset="0"/>
                  </a:rPr>
                  <a:t>adultery</a:t>
                </a:r>
                <a:r>
                  <a:rPr lang="ru-RU"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 </a:t>
                </a:r>
                <a:r>
                  <a:rPr lang="en-US" altLang="ja-JP" sz="2000" b="1" dirty="0">
                    <a:solidFill>
                      <a:srgbClr val="003300"/>
                    </a:solidFill>
                    <a:latin typeface="Arial Narrow" charset="0"/>
                    <a:ea typeface="ＭＳ Ｐゴシック" charset="0"/>
                    <a:cs typeface="Times New Roman" charset="0"/>
                  </a:rPr>
                  <a:t>(Exod. 20:14).</a:t>
                </a:r>
                <a:endParaRPr lang="en-US" altLang="zh-CN" sz="2000" b="1" dirty="0">
                  <a:solidFill>
                    <a:srgbClr val="003300"/>
                  </a:solidFill>
                  <a:latin typeface="Arial Narrow" charset="0"/>
                  <a:ea typeface="ＭＳ Ｐゴシック" charset="0"/>
                  <a:cs typeface="Times New Roman" charset="0"/>
                </a:endParaRPr>
              </a:p>
            </p:txBody>
          </p:sp>
          <p:sp>
            <p:nvSpPr>
              <p:cNvPr id="496680" name="Rectangle 37"/>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49" name="Group 38"/>
            <p:cNvGrpSpPr>
              <a:grpSpLocks/>
            </p:cNvGrpSpPr>
            <p:nvPr/>
          </p:nvGrpSpPr>
          <p:grpSpPr bwMode="auto">
            <a:xfrm>
              <a:off x="2947" y="633"/>
              <a:ext cx="2813" cy="549"/>
              <a:chOff x="2104" y="2198"/>
              <a:chExt cx="2008" cy="672"/>
            </a:xfrm>
          </p:grpSpPr>
          <p:sp>
            <p:nvSpPr>
              <p:cNvPr id="496677" name="Rectangle 39"/>
              <p:cNvSpPr>
                <a:spLocks noChangeArrowheads="1"/>
              </p:cNvSpPr>
              <p:nvPr/>
            </p:nvSpPr>
            <p:spPr bwMode="auto">
              <a:xfrm>
                <a:off x="2136" y="2198"/>
                <a:ext cx="1944"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zh-CN" altLang="en-US" sz="2000" b="1" dirty="0">
                    <a:solidFill>
                      <a:srgbClr val="003300"/>
                    </a:solidFill>
                    <a:latin typeface="Arial Narrow" charset="0"/>
                    <a:ea typeface="ＭＳ Ｐゴシック" charset="0"/>
                    <a:cs typeface="Times New Roman" charset="0"/>
                  </a:rPr>
                  <a:t> </a:t>
                </a:r>
                <a:r>
                  <a:rPr lang="ru-RU" altLang="zh-CN"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Marriage </a:t>
                </a:r>
                <a:r>
                  <a:rPr lang="en-US" altLang="ja-JP" sz="2000" b="1" dirty="0">
                    <a:solidFill>
                      <a:srgbClr val="003300"/>
                    </a:solidFill>
                    <a:latin typeface="Arial Narrow" charset="0"/>
                    <a:ea typeface="ＭＳ Ｐゴシック" charset="0"/>
                    <a:cs typeface="Times New Roman" charset="0"/>
                  </a:rPr>
                  <a:t>should be honored by all, and the marriage bed kept pure, for God will judge the adulterer and all the sexually </a:t>
                </a:r>
                <a:r>
                  <a:rPr lang="en-US" altLang="ja-JP" sz="2000" b="1" dirty="0" smtClean="0">
                    <a:solidFill>
                      <a:srgbClr val="003300"/>
                    </a:solidFill>
                    <a:latin typeface="Arial Narrow" charset="0"/>
                    <a:ea typeface="ＭＳ Ｐゴシック" charset="0"/>
                    <a:cs typeface="Times New Roman" charset="0"/>
                  </a:rPr>
                  <a:t>immoral</a:t>
                </a:r>
                <a:r>
                  <a:rPr lang="ru-RU"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 </a:t>
                </a:r>
                <a:r>
                  <a:rPr lang="en-US" altLang="ja-JP" sz="2000" b="1" dirty="0">
                    <a:solidFill>
                      <a:srgbClr val="003300"/>
                    </a:solidFill>
                    <a:latin typeface="Arial Narrow" charset="0"/>
                    <a:ea typeface="ＭＳ Ｐゴシック" charset="0"/>
                    <a:cs typeface="Times New Roman" charset="0"/>
                  </a:rPr>
                  <a:t>(Heb. 13:4; cf. Mark 10:19; 12x).</a:t>
                </a:r>
                <a:endParaRPr lang="en-US" altLang="zh-CN" sz="2000" b="1" dirty="0">
                  <a:solidFill>
                    <a:srgbClr val="003300"/>
                  </a:solidFill>
                  <a:latin typeface="Arial Narrow" charset="0"/>
                  <a:ea typeface="ＭＳ Ｐゴシック" charset="0"/>
                  <a:cs typeface="Times New Roman" charset="0"/>
                </a:endParaRPr>
              </a:p>
            </p:txBody>
          </p:sp>
          <p:sp>
            <p:nvSpPr>
              <p:cNvPr id="496678" name="Rectangle 40"/>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50" name="Group 41"/>
            <p:cNvGrpSpPr>
              <a:grpSpLocks/>
            </p:cNvGrpSpPr>
            <p:nvPr/>
          </p:nvGrpSpPr>
          <p:grpSpPr bwMode="auto">
            <a:xfrm>
              <a:off x="0" y="1182"/>
              <a:ext cx="336" cy="627"/>
              <a:chOff x="0" y="2870"/>
              <a:chExt cx="240" cy="768"/>
            </a:xfrm>
          </p:grpSpPr>
          <p:sp>
            <p:nvSpPr>
              <p:cNvPr id="496675" name="Rectangle 42"/>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b="1">
                    <a:solidFill>
                      <a:srgbClr val="003300"/>
                    </a:solidFill>
                    <a:latin typeface="Arial Narrow" charset="0"/>
                    <a:ea typeface="ＭＳ Ｐゴシック" charset="0"/>
                    <a:cs typeface="Times New Roman" charset="0"/>
                  </a:rPr>
                  <a:t>8</a:t>
                </a:r>
              </a:p>
            </p:txBody>
          </p:sp>
          <p:sp>
            <p:nvSpPr>
              <p:cNvPr id="496676" name="Rectangle 43"/>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51" name="Group 44"/>
            <p:cNvGrpSpPr>
              <a:grpSpLocks/>
            </p:cNvGrpSpPr>
            <p:nvPr/>
          </p:nvGrpSpPr>
          <p:grpSpPr bwMode="auto">
            <a:xfrm>
              <a:off x="336" y="1182"/>
              <a:ext cx="2611" cy="627"/>
              <a:chOff x="240" y="2870"/>
              <a:chExt cx="1864" cy="768"/>
            </a:xfrm>
          </p:grpSpPr>
          <p:sp>
            <p:nvSpPr>
              <p:cNvPr id="496673" name="Rectangle 45"/>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ru-RU"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You </a:t>
                </a:r>
                <a:r>
                  <a:rPr lang="en-US" altLang="ja-JP" sz="2000" b="1" dirty="0">
                    <a:solidFill>
                      <a:srgbClr val="003300"/>
                    </a:solidFill>
                    <a:latin typeface="Arial Narrow" charset="0"/>
                    <a:ea typeface="ＭＳ Ｐゴシック" charset="0"/>
                    <a:cs typeface="Times New Roman" charset="0"/>
                  </a:rPr>
                  <a:t>shall not </a:t>
                </a:r>
                <a:r>
                  <a:rPr lang="en-US" altLang="ja-JP" sz="2000" b="1" dirty="0" smtClean="0">
                    <a:solidFill>
                      <a:srgbClr val="003300"/>
                    </a:solidFill>
                    <a:latin typeface="Arial Narrow" charset="0"/>
                    <a:ea typeface="ＭＳ Ｐゴシック" charset="0"/>
                    <a:cs typeface="Times New Roman" charset="0"/>
                  </a:rPr>
                  <a:t>steal</a:t>
                </a:r>
                <a:r>
                  <a:rPr lang="ru-RU"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 </a:t>
                </a:r>
                <a:r>
                  <a:rPr lang="en-US" altLang="ja-JP" sz="2000" b="1" dirty="0">
                    <a:solidFill>
                      <a:srgbClr val="003300"/>
                    </a:solidFill>
                    <a:latin typeface="Arial Narrow" charset="0"/>
                    <a:ea typeface="ＭＳ Ｐゴシック" charset="0"/>
                    <a:cs typeface="Times New Roman" charset="0"/>
                  </a:rPr>
                  <a:t>(Exod. 20:15).</a:t>
                </a:r>
                <a:endParaRPr lang="en-US" altLang="zh-CN" sz="2000" b="1" dirty="0">
                  <a:solidFill>
                    <a:srgbClr val="003300"/>
                  </a:solidFill>
                  <a:latin typeface="Arial Narrow" charset="0"/>
                  <a:ea typeface="ＭＳ Ｐゴシック" charset="0"/>
                  <a:cs typeface="Times New Roman" charset="0"/>
                </a:endParaRPr>
              </a:p>
            </p:txBody>
          </p:sp>
          <p:sp>
            <p:nvSpPr>
              <p:cNvPr id="496674" name="Rectangle 46"/>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52" name="Group 47"/>
            <p:cNvGrpSpPr>
              <a:grpSpLocks/>
            </p:cNvGrpSpPr>
            <p:nvPr/>
          </p:nvGrpSpPr>
          <p:grpSpPr bwMode="auto">
            <a:xfrm>
              <a:off x="2947" y="1182"/>
              <a:ext cx="2813" cy="627"/>
              <a:chOff x="2104" y="2870"/>
              <a:chExt cx="2008" cy="768"/>
            </a:xfrm>
          </p:grpSpPr>
          <p:sp>
            <p:nvSpPr>
              <p:cNvPr id="496671" name="Rectangle 48"/>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zh-CN" altLang="en-US" sz="2000" b="1" dirty="0">
                    <a:solidFill>
                      <a:srgbClr val="003300"/>
                    </a:solidFill>
                    <a:latin typeface="Arial Narrow" charset="0"/>
                    <a:ea typeface="ＭＳ Ｐゴシック" charset="0"/>
                    <a:cs typeface="Times New Roman" charset="0"/>
                  </a:rPr>
                  <a:t> </a:t>
                </a:r>
                <a:r>
                  <a:rPr lang="ru-RU" altLang="zh-CN"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He </a:t>
                </a:r>
                <a:r>
                  <a:rPr lang="en-US" altLang="ja-JP" sz="2000" b="1" dirty="0">
                    <a:solidFill>
                      <a:srgbClr val="003300"/>
                    </a:solidFill>
                    <a:latin typeface="Arial Narrow" charset="0"/>
                    <a:ea typeface="ＭＳ Ｐゴシック" charset="0"/>
                    <a:cs typeface="Times New Roman" charset="0"/>
                  </a:rPr>
                  <a:t>who has been stealing must steal no longer, but must work, doing something useful with his own hands</a:t>
                </a:r>
                <a:r>
                  <a:rPr lang="en-US" altLang="ja-JP" sz="2000" b="1" dirty="0" smtClean="0">
                    <a:solidFill>
                      <a:srgbClr val="003300"/>
                    </a:solidFill>
                    <a:latin typeface="Arial Narrow" charset="0"/>
                    <a:ea typeface="ＭＳ Ｐゴシック" charset="0"/>
                    <a:cs typeface="Times New Roman" charset="0"/>
                  </a:rPr>
                  <a:t>…</a:t>
                </a:r>
                <a:r>
                  <a:rPr lang="ru-RU"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 </a:t>
                </a:r>
                <a:r>
                  <a:rPr lang="en-US" altLang="ja-JP" sz="2000" b="1" dirty="0">
                    <a:solidFill>
                      <a:srgbClr val="003300"/>
                    </a:solidFill>
                    <a:latin typeface="Arial Narrow" charset="0"/>
                    <a:ea typeface="ＭＳ Ｐゴシック" charset="0"/>
                    <a:cs typeface="Times New Roman" charset="0"/>
                  </a:rPr>
                  <a:t>(Eph. 4:28; cf. Matt. 27:64; Mark 10:19; Luke 18:20; Rom. 13:9; Titus 2:10; 6x).</a:t>
                </a:r>
                <a:endParaRPr lang="en-US" altLang="zh-CN" sz="2000" b="1" dirty="0">
                  <a:solidFill>
                    <a:srgbClr val="003300"/>
                  </a:solidFill>
                  <a:latin typeface="Arial Narrow" charset="0"/>
                  <a:ea typeface="ＭＳ Ｐゴシック" charset="0"/>
                  <a:cs typeface="Times New Roman" charset="0"/>
                </a:endParaRPr>
              </a:p>
            </p:txBody>
          </p:sp>
          <p:sp>
            <p:nvSpPr>
              <p:cNvPr id="496672" name="Rectangle 49"/>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53" name="Group 50"/>
            <p:cNvGrpSpPr>
              <a:grpSpLocks/>
            </p:cNvGrpSpPr>
            <p:nvPr/>
          </p:nvGrpSpPr>
          <p:grpSpPr bwMode="auto">
            <a:xfrm>
              <a:off x="0" y="1809"/>
              <a:ext cx="336" cy="471"/>
              <a:chOff x="0" y="3638"/>
              <a:chExt cx="240" cy="576"/>
            </a:xfrm>
          </p:grpSpPr>
          <p:sp>
            <p:nvSpPr>
              <p:cNvPr id="496669" name="Rectangle 51"/>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b="1">
                    <a:solidFill>
                      <a:srgbClr val="003300"/>
                    </a:solidFill>
                    <a:latin typeface="Arial Narrow" charset="0"/>
                    <a:ea typeface="ＭＳ Ｐゴシック" charset="0"/>
                    <a:cs typeface="Times New Roman" charset="0"/>
                  </a:rPr>
                  <a:t>9</a:t>
                </a:r>
              </a:p>
            </p:txBody>
          </p:sp>
          <p:sp>
            <p:nvSpPr>
              <p:cNvPr id="496670" name="Rectangle 52"/>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54" name="Group 53"/>
            <p:cNvGrpSpPr>
              <a:grpSpLocks/>
            </p:cNvGrpSpPr>
            <p:nvPr/>
          </p:nvGrpSpPr>
          <p:grpSpPr bwMode="auto">
            <a:xfrm>
              <a:off x="336" y="1809"/>
              <a:ext cx="2611" cy="471"/>
              <a:chOff x="240" y="3638"/>
              <a:chExt cx="1864" cy="576"/>
            </a:xfrm>
          </p:grpSpPr>
          <p:sp>
            <p:nvSpPr>
              <p:cNvPr id="496667" name="Rectangle 54"/>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zh-CN" altLang="en-US" sz="2000" b="1" dirty="0">
                    <a:solidFill>
                      <a:srgbClr val="003300"/>
                    </a:solidFill>
                    <a:latin typeface="Arial Narrow" charset="0"/>
                    <a:ea typeface="ＭＳ Ｐゴシック" charset="0"/>
                    <a:cs typeface="Times New Roman" charset="0"/>
                  </a:rPr>
                  <a:t> </a:t>
                </a:r>
                <a:r>
                  <a:rPr lang="ru-RU" altLang="zh-CN"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You </a:t>
                </a:r>
                <a:r>
                  <a:rPr lang="en-US" altLang="ja-JP" sz="2000" b="1" dirty="0">
                    <a:solidFill>
                      <a:srgbClr val="003300"/>
                    </a:solidFill>
                    <a:latin typeface="Arial Narrow" charset="0"/>
                    <a:ea typeface="ＭＳ Ｐゴシック" charset="0"/>
                    <a:cs typeface="Times New Roman" charset="0"/>
                  </a:rPr>
                  <a:t>shall not give false testimony against your </a:t>
                </a:r>
                <a:r>
                  <a:rPr lang="en-US" altLang="ja-JP" sz="2000" b="1" dirty="0" smtClean="0">
                    <a:solidFill>
                      <a:srgbClr val="003300"/>
                    </a:solidFill>
                    <a:latin typeface="Arial Narrow" charset="0"/>
                    <a:ea typeface="ＭＳ Ｐゴシック" charset="0"/>
                    <a:cs typeface="Times New Roman" charset="0"/>
                  </a:rPr>
                  <a:t>neighbor</a:t>
                </a:r>
                <a:r>
                  <a:rPr lang="ru-RU"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 </a:t>
                </a:r>
                <a:r>
                  <a:rPr lang="en-US" altLang="ja-JP" sz="2000" b="1" dirty="0">
                    <a:solidFill>
                      <a:srgbClr val="003300"/>
                    </a:solidFill>
                    <a:latin typeface="Arial Narrow" charset="0"/>
                    <a:ea typeface="ＭＳ Ｐゴシック" charset="0"/>
                    <a:cs typeface="Times New Roman" charset="0"/>
                  </a:rPr>
                  <a:t>(Exod. 20:16).</a:t>
                </a:r>
                <a:endParaRPr lang="en-US" altLang="zh-CN" sz="2000" b="1" dirty="0">
                  <a:solidFill>
                    <a:srgbClr val="003300"/>
                  </a:solidFill>
                  <a:latin typeface="Arial Narrow" charset="0"/>
                  <a:ea typeface="ＭＳ Ｐゴシック" charset="0"/>
                  <a:cs typeface="Times New Roman" charset="0"/>
                </a:endParaRPr>
              </a:p>
            </p:txBody>
          </p:sp>
          <p:sp>
            <p:nvSpPr>
              <p:cNvPr id="496668" name="Rectangle 55"/>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55" name="Group 56"/>
            <p:cNvGrpSpPr>
              <a:grpSpLocks/>
            </p:cNvGrpSpPr>
            <p:nvPr/>
          </p:nvGrpSpPr>
          <p:grpSpPr bwMode="auto">
            <a:xfrm>
              <a:off x="2947" y="1809"/>
              <a:ext cx="2813" cy="471"/>
              <a:chOff x="2104" y="3638"/>
              <a:chExt cx="2008" cy="576"/>
            </a:xfrm>
          </p:grpSpPr>
          <p:sp>
            <p:nvSpPr>
              <p:cNvPr id="496665" name="Rectangle 57"/>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zh-CN" altLang="en-US" sz="2000" b="1" dirty="0">
                    <a:solidFill>
                      <a:srgbClr val="003300"/>
                    </a:solidFill>
                    <a:latin typeface="Arial Narrow" charset="0"/>
                    <a:ea typeface="ＭＳ Ｐゴシック" charset="0"/>
                    <a:cs typeface="Times New Roman" charset="0"/>
                  </a:rPr>
                  <a:t> </a:t>
                </a:r>
                <a:r>
                  <a:rPr lang="ru-RU" altLang="zh-CN"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Do </a:t>
                </a:r>
                <a:r>
                  <a:rPr lang="en-US" altLang="ja-JP" sz="2000" b="1" dirty="0">
                    <a:solidFill>
                      <a:srgbClr val="003300"/>
                    </a:solidFill>
                    <a:latin typeface="Arial Narrow" charset="0"/>
                    <a:ea typeface="ＭＳ Ｐゴシック" charset="0"/>
                    <a:cs typeface="Times New Roman" charset="0"/>
                  </a:rPr>
                  <a:t>not lie to each other, since you have taken off your old self with its </a:t>
                </a:r>
                <a:r>
                  <a:rPr lang="en-US" altLang="ja-JP" sz="2000" b="1" dirty="0" smtClean="0">
                    <a:solidFill>
                      <a:srgbClr val="003300"/>
                    </a:solidFill>
                    <a:latin typeface="Arial Narrow" charset="0"/>
                    <a:ea typeface="ＭＳ Ｐゴシック" charset="0"/>
                    <a:cs typeface="Times New Roman" charset="0"/>
                  </a:rPr>
                  <a:t>practices</a:t>
                </a:r>
                <a:r>
                  <a:rPr lang="ru-RU"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 </a:t>
                </a:r>
                <a:r>
                  <a:rPr lang="en-US" altLang="ja-JP" sz="2000" b="1" dirty="0">
                    <a:solidFill>
                      <a:srgbClr val="003300"/>
                    </a:solidFill>
                    <a:latin typeface="Arial Narrow" charset="0"/>
                    <a:ea typeface="ＭＳ Ｐゴシック" charset="0"/>
                    <a:cs typeface="Times New Roman" charset="0"/>
                  </a:rPr>
                  <a:t>(Col. 3:9; cf. Eph. 4:25; 4x).</a:t>
                </a:r>
                <a:endParaRPr lang="en-US" altLang="zh-CN" sz="2000" b="1" dirty="0">
                  <a:solidFill>
                    <a:srgbClr val="003300"/>
                  </a:solidFill>
                  <a:latin typeface="Arial Narrow" charset="0"/>
                  <a:ea typeface="ＭＳ Ｐゴシック" charset="0"/>
                  <a:cs typeface="Times New Roman" charset="0"/>
                </a:endParaRPr>
              </a:p>
            </p:txBody>
          </p:sp>
          <p:sp>
            <p:nvSpPr>
              <p:cNvPr id="496666" name="Rectangle 58"/>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56" name="Group 59"/>
            <p:cNvGrpSpPr>
              <a:grpSpLocks/>
            </p:cNvGrpSpPr>
            <p:nvPr/>
          </p:nvGrpSpPr>
          <p:grpSpPr bwMode="auto">
            <a:xfrm>
              <a:off x="0" y="2280"/>
              <a:ext cx="336" cy="627"/>
              <a:chOff x="0" y="4214"/>
              <a:chExt cx="240" cy="768"/>
            </a:xfrm>
          </p:grpSpPr>
          <p:sp>
            <p:nvSpPr>
              <p:cNvPr id="496663" name="Rectangle 60"/>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altLang="zh-CN" sz="2000" b="1">
                    <a:solidFill>
                      <a:srgbClr val="003300"/>
                    </a:solidFill>
                    <a:latin typeface="Arial Narrow" charset="0"/>
                    <a:ea typeface="ＭＳ Ｐゴシック" charset="0"/>
                    <a:cs typeface="Times New Roman" charset="0"/>
                  </a:rPr>
                  <a:t>10</a:t>
                </a:r>
              </a:p>
            </p:txBody>
          </p:sp>
          <p:sp>
            <p:nvSpPr>
              <p:cNvPr id="496664" name="Rectangle 61"/>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57" name="Group 62"/>
            <p:cNvGrpSpPr>
              <a:grpSpLocks/>
            </p:cNvGrpSpPr>
            <p:nvPr/>
          </p:nvGrpSpPr>
          <p:grpSpPr bwMode="auto">
            <a:xfrm>
              <a:off x="336" y="2280"/>
              <a:ext cx="2611" cy="627"/>
              <a:chOff x="240" y="4214"/>
              <a:chExt cx="1864" cy="768"/>
            </a:xfrm>
          </p:grpSpPr>
          <p:sp>
            <p:nvSpPr>
              <p:cNvPr id="496661" name="Rectangle 63"/>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zh-CN" altLang="en-US" sz="2000" b="1" dirty="0">
                    <a:solidFill>
                      <a:srgbClr val="003300"/>
                    </a:solidFill>
                    <a:latin typeface="Arial Narrow" charset="0"/>
                    <a:ea typeface="ＭＳ Ｐゴシック" charset="0"/>
                    <a:cs typeface="Times New Roman" charset="0"/>
                  </a:rPr>
                  <a:t> </a:t>
                </a:r>
                <a:r>
                  <a:rPr lang="ru-RU" altLang="zh-CN"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You </a:t>
                </a:r>
                <a:r>
                  <a:rPr lang="en-US" altLang="ja-JP" sz="2000" b="1" dirty="0">
                    <a:solidFill>
                      <a:srgbClr val="003300"/>
                    </a:solidFill>
                    <a:latin typeface="Arial Narrow" charset="0"/>
                    <a:ea typeface="ＭＳ Ｐゴシック" charset="0"/>
                    <a:cs typeface="Times New Roman" charset="0"/>
                  </a:rPr>
                  <a:t>shall not covet your </a:t>
                </a:r>
                <a:r>
                  <a:rPr lang="en-US" altLang="ja-JP" sz="2000" b="1" dirty="0" smtClean="0">
                    <a:solidFill>
                      <a:srgbClr val="003300"/>
                    </a:solidFill>
                    <a:latin typeface="Arial Narrow" charset="0"/>
                    <a:ea typeface="ＭＳ Ｐゴシック" charset="0"/>
                    <a:cs typeface="Times New Roman" charset="0"/>
                  </a:rPr>
                  <a:t>neighbor</a:t>
                </a:r>
                <a:r>
                  <a:rPr lang="uk-UA"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s </a:t>
                </a:r>
                <a:r>
                  <a:rPr lang="en-US" altLang="ja-JP" sz="2000" b="1" dirty="0">
                    <a:solidFill>
                      <a:srgbClr val="003300"/>
                    </a:solidFill>
                    <a:latin typeface="Arial Narrow" charset="0"/>
                    <a:ea typeface="ＭＳ Ｐゴシック" charset="0"/>
                    <a:cs typeface="Times New Roman" charset="0"/>
                  </a:rPr>
                  <a:t>house… wife, or his manservant or maidservant, his ox or donkey, or anything that belongs to your </a:t>
                </a:r>
                <a:r>
                  <a:rPr lang="en-US" altLang="ja-JP" sz="2000" b="1" dirty="0" smtClean="0">
                    <a:solidFill>
                      <a:srgbClr val="003300"/>
                    </a:solidFill>
                    <a:latin typeface="Arial Narrow" charset="0"/>
                    <a:ea typeface="ＭＳ Ｐゴシック" charset="0"/>
                    <a:cs typeface="Times New Roman" charset="0"/>
                  </a:rPr>
                  <a:t>neighbor</a:t>
                </a:r>
                <a:r>
                  <a:rPr lang="ru-RU"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 </a:t>
                </a:r>
                <a:r>
                  <a:rPr lang="en-US" altLang="ja-JP" sz="2000" b="1" dirty="0">
                    <a:solidFill>
                      <a:srgbClr val="003300"/>
                    </a:solidFill>
                    <a:latin typeface="Arial Narrow" charset="0"/>
                    <a:ea typeface="ＭＳ Ｐゴシック" charset="0"/>
                    <a:cs typeface="Times New Roman" charset="0"/>
                  </a:rPr>
                  <a:t>(Exod. 20:17).</a:t>
                </a:r>
                <a:endParaRPr lang="en-US" altLang="zh-CN" sz="2000" b="1" dirty="0">
                  <a:solidFill>
                    <a:srgbClr val="003300"/>
                  </a:solidFill>
                  <a:latin typeface="Arial Narrow" charset="0"/>
                  <a:ea typeface="ＭＳ Ｐゴシック" charset="0"/>
                  <a:cs typeface="Times New Roman" charset="0"/>
                </a:endParaRPr>
              </a:p>
            </p:txBody>
          </p:sp>
          <p:sp>
            <p:nvSpPr>
              <p:cNvPr id="496662" name="Rectangle 64"/>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nvGrpSpPr>
            <p:cNvPr id="496658" name="Group 65"/>
            <p:cNvGrpSpPr>
              <a:grpSpLocks/>
            </p:cNvGrpSpPr>
            <p:nvPr/>
          </p:nvGrpSpPr>
          <p:grpSpPr bwMode="auto">
            <a:xfrm>
              <a:off x="2947" y="2280"/>
              <a:ext cx="2813" cy="627"/>
              <a:chOff x="2104" y="4214"/>
              <a:chExt cx="2008" cy="768"/>
            </a:xfrm>
          </p:grpSpPr>
          <p:sp>
            <p:nvSpPr>
              <p:cNvPr id="496659" name="Rectangle 66"/>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zh-CN" altLang="en-US" sz="2000" b="1" dirty="0">
                    <a:solidFill>
                      <a:srgbClr val="003300"/>
                    </a:solidFill>
                    <a:latin typeface="Arial Narrow" charset="0"/>
                    <a:ea typeface="ＭＳ Ｐゴシック" charset="0"/>
                    <a:cs typeface="Times New Roman" charset="0"/>
                  </a:rPr>
                  <a:t> </a:t>
                </a:r>
                <a:r>
                  <a:rPr lang="ru-RU" altLang="zh-CN" sz="2000" b="1" dirty="0" smtClean="0">
                    <a:solidFill>
                      <a:srgbClr val="003300"/>
                    </a:solidFill>
                    <a:latin typeface="Arial Narrow" charset="0"/>
                    <a:ea typeface="ＭＳ Ｐゴシック" charset="0"/>
                    <a:cs typeface="Times New Roman" charset="0"/>
                  </a:rPr>
                  <a:t>"</a:t>
                </a:r>
                <a:r>
                  <a:rPr lang="uk-UA"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Watch </a:t>
                </a:r>
                <a:r>
                  <a:rPr lang="en-US" altLang="ja-JP" sz="2000" b="1" dirty="0">
                    <a:solidFill>
                      <a:srgbClr val="003300"/>
                    </a:solidFill>
                    <a:latin typeface="Arial Narrow" charset="0"/>
                    <a:ea typeface="ＭＳ Ｐゴシック" charset="0"/>
                    <a:cs typeface="Times New Roman" charset="0"/>
                  </a:rPr>
                  <a:t>out! Be on your guard against all kinds of greed; a </a:t>
                </a:r>
                <a:r>
                  <a:rPr lang="en-US" altLang="ja-JP" sz="2000" b="1" dirty="0" smtClean="0">
                    <a:solidFill>
                      <a:srgbClr val="003300"/>
                    </a:solidFill>
                    <a:latin typeface="Arial Narrow" charset="0"/>
                    <a:ea typeface="ＭＳ Ｐゴシック" charset="0"/>
                    <a:cs typeface="Times New Roman" charset="0"/>
                  </a:rPr>
                  <a:t>man</a:t>
                </a:r>
                <a:r>
                  <a:rPr lang="uk-UA"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s </a:t>
                </a:r>
                <a:r>
                  <a:rPr lang="en-US" altLang="ja-JP" sz="2000" b="1" dirty="0">
                    <a:solidFill>
                      <a:srgbClr val="003300"/>
                    </a:solidFill>
                    <a:latin typeface="Arial Narrow" charset="0"/>
                    <a:ea typeface="ＭＳ Ｐゴシック" charset="0"/>
                    <a:cs typeface="Times New Roman" charset="0"/>
                  </a:rPr>
                  <a:t>life does not consist in the abundance of his </a:t>
                </a:r>
                <a:r>
                  <a:rPr lang="en-US" altLang="ja-JP" sz="2000" b="1" dirty="0" smtClean="0">
                    <a:solidFill>
                      <a:srgbClr val="003300"/>
                    </a:solidFill>
                    <a:latin typeface="Arial Narrow" charset="0"/>
                    <a:ea typeface="ＭＳ Ｐゴシック" charset="0"/>
                    <a:cs typeface="Times New Roman" charset="0"/>
                  </a:rPr>
                  <a:t>possessions</a:t>
                </a:r>
                <a:r>
                  <a:rPr lang="uk-UA" altLang="ja-JP" sz="2000" b="1" dirty="0" smtClean="0">
                    <a:solidFill>
                      <a:srgbClr val="003300"/>
                    </a:solidFill>
                    <a:latin typeface="Arial Narrow" charset="0"/>
                    <a:ea typeface="ＭＳ Ｐゴシック" charset="0"/>
                    <a:cs typeface="Times New Roman" charset="0"/>
                  </a:rPr>
                  <a:t>'</a:t>
                </a:r>
                <a:r>
                  <a:rPr lang="ru-RU" altLang="ja-JP" sz="2000" b="1" dirty="0" smtClean="0">
                    <a:solidFill>
                      <a:srgbClr val="003300"/>
                    </a:solidFill>
                    <a:latin typeface="Arial Narrow" charset="0"/>
                    <a:ea typeface="ＭＳ Ｐゴシック" charset="0"/>
                    <a:cs typeface="Times New Roman" charset="0"/>
                  </a:rPr>
                  <a:t>"</a:t>
                </a:r>
                <a:r>
                  <a:rPr lang="en-US" altLang="ja-JP" sz="2000" b="1" dirty="0" smtClean="0">
                    <a:solidFill>
                      <a:srgbClr val="003300"/>
                    </a:solidFill>
                    <a:latin typeface="Arial Narrow" charset="0"/>
                    <a:ea typeface="ＭＳ Ｐゴシック" charset="0"/>
                    <a:cs typeface="Times New Roman" charset="0"/>
                  </a:rPr>
                  <a:t> </a:t>
                </a:r>
                <a:r>
                  <a:rPr lang="en-US" altLang="ja-JP" sz="2000" b="1" dirty="0">
                    <a:solidFill>
                      <a:srgbClr val="003300"/>
                    </a:solidFill>
                    <a:latin typeface="Arial Narrow" charset="0"/>
                    <a:ea typeface="ＭＳ Ｐゴシック" charset="0"/>
                    <a:cs typeface="Times New Roman" charset="0"/>
                  </a:rPr>
                  <a:t>(Luke 12:15; Rom. 7:7; 13:9; Eph. 5:3; James 4:2; 2 Pet. 2:3, 14; </a:t>
                </a:r>
                <a:r>
                  <a:rPr lang="en-US" altLang="zh-CN" sz="2000" b="1" dirty="0">
                    <a:solidFill>
                      <a:srgbClr val="003300"/>
                    </a:solidFill>
                    <a:latin typeface="Arial Narrow" charset="0"/>
                    <a:ea typeface="ＭＳ Ｐゴシック" charset="0"/>
                    <a:cs typeface="Times New Roman" charset="0"/>
                  </a:rPr>
                  <a:t>9x</a:t>
                </a:r>
                <a:r>
                  <a:rPr lang="en-US" altLang="ja-JP" sz="2000" b="1" dirty="0">
                    <a:solidFill>
                      <a:srgbClr val="003300"/>
                    </a:solidFill>
                    <a:latin typeface="Arial Narrow" charset="0"/>
                    <a:ea typeface="ＭＳ Ｐゴシック" charset="0"/>
                    <a:cs typeface="Times New Roman" charset="0"/>
                  </a:rPr>
                  <a:t>).</a:t>
                </a:r>
                <a:endParaRPr lang="en-US" altLang="zh-CN" sz="2000" b="1" dirty="0">
                  <a:solidFill>
                    <a:srgbClr val="003300"/>
                  </a:solidFill>
                  <a:latin typeface="Arial Narrow" charset="0"/>
                  <a:ea typeface="ＭＳ Ｐゴシック" charset="0"/>
                  <a:cs typeface="Times New Roman" charset="0"/>
                </a:endParaRPr>
              </a:p>
            </p:txBody>
          </p:sp>
          <p:sp>
            <p:nvSpPr>
              <p:cNvPr id="496660" name="Rectangle 67"/>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grpSp>
      <p:sp>
        <p:nvSpPr>
          <p:cNvPr id="66562" name="Rectangle 2"/>
          <p:cNvSpPr>
            <a:spLocks noGrp="1" noChangeArrowheads="1"/>
          </p:cNvSpPr>
          <p:nvPr>
            <p:ph type="title"/>
          </p:nvPr>
        </p:nvSpPr>
        <p:spPr>
          <a:xfrm>
            <a:off x="0" y="0"/>
            <a:ext cx="8229600" cy="457200"/>
          </a:xfrm>
        </p:spPr>
        <p:txBody>
          <a:bodyPr/>
          <a:lstStyle/>
          <a:p>
            <a:pPr>
              <a:defRPr/>
            </a:pPr>
            <a:r>
              <a:rPr lang="en-US" altLang="zh-CN" sz="4000">
                <a:solidFill>
                  <a:schemeClr val="accent2"/>
                </a:solidFill>
                <a:latin typeface="Arial Black" charset="0"/>
                <a:ea typeface="SimSun" charset="0"/>
                <a:cs typeface="SimSun" charset="0"/>
              </a:rPr>
              <a:t>The Ten Commandments </a:t>
            </a:r>
            <a:endParaRPr lang="en-US" sz="400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30342818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defTabSz="914400" fontAlgn="base">
              <a:spcBef>
                <a:spcPct val="0"/>
              </a:spcBef>
              <a:spcAft>
                <a:spcPct val="0"/>
              </a:spcAft>
              <a:defRPr/>
            </a:pPr>
            <a:endParaRPr lang="en-US" sz="2800">
              <a:solidFill>
                <a:srgbClr val="FFFFFF"/>
              </a:solidFill>
              <a:latin typeface="Times New Roman" charset="0"/>
              <a:ea typeface="ＭＳ Ｐゴシック" charset="0"/>
              <a:cs typeface="ＭＳ Ｐゴシック" charset="0"/>
            </a:endParaRPr>
          </a:p>
        </p:txBody>
      </p:sp>
      <p:sp>
        <p:nvSpPr>
          <p:cNvPr id="2" name="Title 1"/>
          <p:cNvSpPr>
            <a:spLocks noGrp="1"/>
          </p:cNvSpPr>
          <p:nvPr>
            <p:ph type="title" idx="4294967295"/>
          </p:nvPr>
        </p:nvSpPr>
        <p:spPr>
          <a:xfrm>
            <a:off x="0" y="3175"/>
            <a:ext cx="9144000" cy="523220"/>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en-US" sz="2800" b="1">
                <a:solidFill>
                  <a:srgbClr val="FFFFFF"/>
                </a:solidFill>
                <a:latin typeface="Arial" charset="0"/>
                <a:ea typeface="SimSun" charset="0"/>
              </a:rPr>
              <a:t>Does the Law of Moses Apply to Me? (Five Views)</a:t>
            </a: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fontAlgn="base">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2000">
                <a:solidFill>
                  <a:srgbClr val="FFFFFF"/>
                </a:solidFill>
                <a:latin typeface="Arial" charset="0"/>
                <a:ea typeface="ＭＳ Ｐゴシック" charset="0"/>
                <a:cs typeface="Arial" charset="0"/>
              </a:rPr>
              <a:t/>
            </a:r>
            <a:br>
              <a:rPr lang="en-US" altLang="zh-CN" sz="2000">
                <a:solidFill>
                  <a:srgbClr val="FFFFFF"/>
                </a:solidFill>
                <a:latin typeface="Arial" charset="0"/>
                <a:ea typeface="ＭＳ Ｐゴシック" charset="0"/>
                <a:cs typeface="Arial" charset="0"/>
              </a:rPr>
            </a:b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2000">
                <a:solidFill>
                  <a:srgbClr val="FFFFFF"/>
                </a:solidFill>
                <a:latin typeface="Arial" charset="0"/>
                <a:ea typeface="ＭＳ Ｐゴシック" charset="0"/>
                <a:cs typeface="Arial" charset="0"/>
              </a:rPr>
              <a:t/>
            </a:r>
            <a:br>
              <a:rPr lang="en-US" altLang="zh-CN" sz="2000">
                <a:solidFill>
                  <a:srgbClr val="FFFFFF"/>
                </a:solidFill>
                <a:latin typeface="Arial" charset="0"/>
                <a:ea typeface="ＭＳ Ｐゴシック" charset="0"/>
                <a:cs typeface="Arial" charset="0"/>
              </a:rPr>
            </a:b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defTabSz="914400" eaLnBrk="0" fontAlgn="base" hangingPunct="0">
              <a:spcBef>
                <a:spcPct val="0"/>
              </a:spcBef>
              <a:spcAft>
                <a:spcPct val="0"/>
              </a:spcAft>
              <a:tabLst>
                <a:tab pos="457200" algn="r"/>
                <a:tab pos="2743200" algn="ctr"/>
                <a:tab pos="5486400" algn="r"/>
              </a:tabLst>
            </a:pPr>
            <a:endParaRPr lang="en-US" altLang="zh-CN" sz="2800">
              <a:solidFill>
                <a:srgbClr val="FFFFFF"/>
              </a:solidFill>
              <a:latin typeface="Arial" charset="0"/>
              <a:ea typeface="ＭＳ Ｐゴシック" charset="0"/>
              <a:cs typeface="Arial"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914400" fontAlgn="base">
              <a:spcBef>
                <a:spcPct val="0"/>
              </a:spcBef>
              <a:spcAft>
                <a:spcPct val="0"/>
              </a:spcAft>
              <a:tabLst>
                <a:tab pos="457200" algn="r"/>
                <a:tab pos="2743200" algn="ctr"/>
                <a:tab pos="5486400" algn="r"/>
              </a:tabLst>
            </a:pPr>
            <a:endParaRPr lang="en-GB" sz="2800">
              <a:solidFill>
                <a:srgbClr val="FFFFFF"/>
              </a:solidFill>
              <a:latin typeface="Arial" charset="0"/>
              <a:ea typeface="ＭＳ Ｐゴシック" charset="0"/>
              <a:cs typeface="Arial"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914400" fontAlgn="base">
              <a:spcBef>
                <a:spcPct val="0"/>
              </a:spcBef>
              <a:spcAft>
                <a:spcPct val="0"/>
              </a:spcAft>
              <a:tabLst>
                <a:tab pos="457200" algn="r"/>
                <a:tab pos="2743200" algn="ctr"/>
                <a:tab pos="5486400" algn="r"/>
              </a:tabLst>
            </a:pPr>
            <a:endParaRPr lang="en-GB" sz="2800">
              <a:solidFill>
                <a:srgbClr val="FFFFFF"/>
              </a:solidFill>
              <a:latin typeface="Arial" charset="0"/>
              <a:ea typeface="ＭＳ Ｐゴシック" charset="0"/>
              <a:cs typeface="Arial"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914400" fontAlgn="base">
              <a:spcBef>
                <a:spcPct val="0"/>
              </a:spcBef>
              <a:spcAft>
                <a:spcPct val="0"/>
              </a:spcAft>
              <a:tabLst>
                <a:tab pos="457200" algn="r"/>
                <a:tab pos="2743200" algn="ctr"/>
                <a:tab pos="5486400" algn="r"/>
              </a:tabLst>
            </a:pPr>
            <a:endParaRPr lang="en-GB" sz="2800">
              <a:solidFill>
                <a:srgbClr val="FFFFFF"/>
              </a:solidFill>
              <a:latin typeface="Arial" charset="0"/>
              <a:ea typeface="ＭＳ Ｐゴシック" charset="0"/>
              <a:cs typeface="Arial"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914400" fontAlgn="base">
              <a:spcBef>
                <a:spcPct val="0"/>
              </a:spcBef>
              <a:spcAft>
                <a:spcPct val="0"/>
              </a:spcAft>
            </a:pPr>
            <a:endParaRPr lang="en-US" sz="2800">
              <a:solidFill>
                <a:srgbClr val="FFFFFF"/>
              </a:solidFill>
              <a:latin typeface="Arial" charset="0"/>
              <a:ea typeface="ＭＳ Ｐゴシック" charset="0"/>
              <a:cs typeface="Arial"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914400" fontAlgn="base">
              <a:spcBef>
                <a:spcPct val="0"/>
              </a:spcBef>
              <a:spcAft>
                <a:spcPct val="0"/>
              </a:spcAft>
            </a:pPr>
            <a:endParaRPr lang="en-US" sz="2800">
              <a:solidFill>
                <a:srgbClr val="FFFFFF"/>
              </a:solidFill>
              <a:latin typeface="Arial" charset="0"/>
              <a:ea typeface="ＭＳ Ｐゴシック" charset="0"/>
              <a:cs typeface="Arial"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914400" fontAlgn="base">
              <a:spcBef>
                <a:spcPct val="0"/>
              </a:spcBef>
              <a:spcAft>
                <a:spcPct val="0"/>
              </a:spcAft>
            </a:pPr>
            <a:endParaRPr lang="en-US" sz="2800">
              <a:solidFill>
                <a:srgbClr val="FFFFFF"/>
              </a:solidFill>
              <a:latin typeface="Arial" charset="0"/>
              <a:ea typeface="ＭＳ Ｐゴシック" charset="0"/>
              <a:cs typeface="Arial"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914400" fontAlgn="base">
              <a:spcBef>
                <a:spcPct val="0"/>
              </a:spcBef>
              <a:spcAft>
                <a:spcPct val="0"/>
              </a:spcAft>
            </a:pPr>
            <a:endParaRPr lang="en-US" sz="2800">
              <a:solidFill>
                <a:srgbClr val="FFFFFF"/>
              </a:solidFill>
              <a:latin typeface="Arial" charset="0"/>
              <a:ea typeface="ＭＳ Ｐゴシック" charset="0"/>
              <a:cs typeface="Arial"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defTabSz="914400" fontAlgn="base">
              <a:spcBef>
                <a:spcPct val="0"/>
              </a:spcBef>
              <a:spcAft>
                <a:spcPct val="0"/>
              </a:spcAft>
            </a:pPr>
            <a:endParaRPr lang="en-US" sz="2800">
              <a:solidFill>
                <a:srgbClr val="FFFFFF"/>
              </a:solidFill>
              <a:latin typeface="Arial" charset="0"/>
              <a:ea typeface="ＭＳ Ｐゴシック" charset="0"/>
              <a:cs typeface="Arial"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3614220742"/>
              </p:ext>
            </p:extLst>
          </p:nvPr>
        </p:nvGraphicFramePr>
        <p:xfrm>
          <a:off x="635000" y="1268413"/>
          <a:ext cx="7824788" cy="731837"/>
        </p:xfrm>
        <a:graphic>
          <a:graphicData uri="http://schemas.openxmlformats.org/drawingml/2006/table">
            <a:tbl>
              <a:tblPr/>
              <a:tblGrid>
                <a:gridCol w="1447800"/>
                <a:gridCol w="1376363"/>
                <a:gridCol w="1885950"/>
                <a:gridCol w="1508125"/>
                <a:gridCol w="1606550"/>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Theonomic</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Greg Bahnsen</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Reformed</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Willem VanGemeren</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Weightier Issues</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a:ln>
                            <a:noFill/>
                          </a:ln>
                          <a:solidFill>
                            <a:schemeClr val="tx1"/>
                          </a:solidFill>
                          <a:effectLst/>
                          <a:latin typeface="Arial" charset="0"/>
                          <a:ea typeface="ＭＳ Ｐゴシック" charset="0"/>
                          <a:cs typeface="Times" charset="0"/>
                        </a:rPr>
                      </a:br>
                      <a:r>
                        <a:rPr kumimoji="0" lang="en-US" sz="1600" b="1" i="0" u="none" strike="noStrike" cap="none" normalizeH="0" baseline="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Modified 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Dispensational</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bl>
          </a:graphicData>
        </a:graphic>
      </p:graphicFrame>
      <p:sp>
        <p:nvSpPr>
          <p:cNvPr id="606235" name="TextBox 1"/>
          <p:cNvSpPr txBox="1">
            <a:spLocks noChangeArrowheads="1"/>
          </p:cNvSpPr>
          <p:nvPr/>
        </p:nvSpPr>
        <p:spPr bwMode="auto">
          <a:xfrm>
            <a:off x="-35427" y="2276475"/>
            <a:ext cx="220982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800" dirty="0">
                <a:solidFill>
                  <a:srgbClr val="FFFFFF"/>
                </a:solidFill>
                <a:latin typeface="Arial" charset="0"/>
                <a:cs typeface="Arial" charset="0"/>
              </a:rPr>
              <a:t>Law as fully </a:t>
            </a:r>
            <a:r>
              <a:rPr lang="en-US" sz="2800" b="1" i="1" dirty="0">
                <a:solidFill>
                  <a:srgbClr val="FFFF00"/>
                </a:solidFill>
                <a:latin typeface="Arial" charset="0"/>
                <a:cs typeface="Arial" charset="0"/>
              </a:rPr>
              <a:t>applicable</a:t>
            </a:r>
            <a:r>
              <a:rPr lang="en-US" sz="2800" dirty="0">
                <a:solidFill>
                  <a:srgbClr val="FFFF00"/>
                </a:solidFill>
                <a:latin typeface="Arial" charset="0"/>
                <a:cs typeface="Arial" charset="0"/>
              </a:rPr>
              <a:t> </a:t>
            </a:r>
            <a:r>
              <a:rPr lang="en-US" sz="2800" dirty="0">
                <a:solidFill>
                  <a:srgbClr val="FFFFFF"/>
                </a:solidFill>
                <a:latin typeface="Arial" charset="0"/>
                <a:cs typeface="Arial" charset="0"/>
              </a:rPr>
              <a:t>in every sense</a:t>
            </a:r>
          </a:p>
        </p:txBody>
      </p:sp>
      <p:sp>
        <p:nvSpPr>
          <p:cNvPr id="606236" name="TextBox 16"/>
          <p:cNvSpPr txBox="1">
            <a:spLocks noChangeArrowheads="1"/>
          </p:cNvSpPr>
          <p:nvPr/>
        </p:nvSpPr>
        <p:spPr bwMode="auto">
          <a:xfrm>
            <a:off x="6902869" y="2276475"/>
            <a:ext cx="220779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800">
                <a:solidFill>
                  <a:srgbClr val="FFFFFF"/>
                </a:solidFill>
                <a:latin typeface="Arial" charset="0"/>
                <a:cs typeface="Arial" charset="0"/>
              </a:rPr>
              <a:t>Law as fully </a:t>
            </a:r>
            <a:r>
              <a:rPr lang="en-US" sz="2800" b="1" i="1">
                <a:solidFill>
                  <a:srgbClr val="FFFF00"/>
                </a:solidFill>
                <a:latin typeface="Arial" charset="0"/>
                <a:cs typeface="Arial" charset="0"/>
              </a:rPr>
              <a:t>abolished</a:t>
            </a:r>
            <a:r>
              <a:rPr lang="en-US" sz="2800">
                <a:solidFill>
                  <a:srgbClr val="FFFF00"/>
                </a:solidFill>
                <a:latin typeface="Arial" charset="0"/>
                <a:cs typeface="Arial" charset="0"/>
              </a:rPr>
              <a:t> </a:t>
            </a:r>
            <a:r>
              <a:rPr lang="en-US" sz="2800">
                <a:solidFill>
                  <a:srgbClr val="FFFFFF"/>
                </a:solidFill>
                <a:latin typeface="Arial" charset="0"/>
                <a:cs typeface="Arial" charset="0"/>
              </a:rPr>
              <a:t>in every sense</a:t>
            </a:r>
          </a:p>
        </p:txBody>
      </p:sp>
      <p:sp>
        <p:nvSpPr>
          <p:cNvPr id="606237" name="Left-Right Arrow 3"/>
          <p:cNvSpPr>
            <a:spLocks noChangeArrowheads="1"/>
          </p:cNvSpPr>
          <p:nvPr/>
        </p:nvSpPr>
        <p:spPr bwMode="auto">
          <a:xfrm>
            <a:off x="1908175" y="2565400"/>
            <a:ext cx="5327650"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defTabSz="914400" fontAlgn="base">
              <a:spcBef>
                <a:spcPct val="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2800" i="1" dirty="0">
                <a:solidFill>
                  <a:srgbClr val="FFFFFF"/>
                </a:solidFill>
                <a:latin typeface="Arial" charset="0"/>
                <a:cs typeface="Arial" charset="0"/>
              </a:rPr>
              <a:t>Spectrum on Degree of Applicability:</a:t>
            </a:r>
          </a:p>
        </p:txBody>
      </p:sp>
      <p:sp>
        <p:nvSpPr>
          <p:cNvPr id="606240" name="TextBox 18"/>
          <p:cNvSpPr txBox="1">
            <a:spLocks noChangeArrowheads="1"/>
          </p:cNvSpPr>
          <p:nvPr/>
        </p:nvSpPr>
        <p:spPr bwMode="auto">
          <a:xfrm>
            <a:off x="22225" y="6960466"/>
            <a:ext cx="9144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1600" dirty="0">
                <a:solidFill>
                  <a:srgbClr val="FFFFFF"/>
                </a:solidFill>
                <a:latin typeface="Arial" charset="0"/>
                <a:cs typeface="Arial" charset="0"/>
              </a:rPr>
              <a:t>This chart summarizes Stanley N. Gundry, ed. </a:t>
            </a:r>
            <a:r>
              <a:rPr lang="en-US" sz="1600" i="1" dirty="0">
                <a:solidFill>
                  <a:srgbClr val="FFFFFF"/>
                </a:solidFill>
                <a:latin typeface="Arial" charset="0"/>
                <a:cs typeface="Arial" charset="0"/>
              </a:rPr>
              <a:t>Five Views on Law and Gospel </a:t>
            </a:r>
            <a:r>
              <a:rPr lang="en-US" sz="1600" dirty="0">
                <a:solidFill>
                  <a:srgbClr val="FFFFFF"/>
                </a:solidFill>
                <a:latin typeface="Arial" charset="0"/>
                <a:cs typeface="Arial" charset="0"/>
              </a:rPr>
              <a:t>(Grand Rapids: Zondervan, 1996), where each author presents his view and responds to the other four views.  Generally speaking, views 1-2 are similar as both are Reformed (stressing continuity between the NT and OT) and these stand against views 3-5 which alike stress discontinuity.  In my opinion, the dispensational view has the most to commend it as law in the NT is never broken into component parts and this view clearly distinguishes Israel from the church.  Further, it is inconsistent to change the Sabbath (Saturday) to Sunday but not apply the OT penalties for Sabbath-breaking today (i.e., death by stoning; cf. Exod. 31:14-15; 35:2). The following chart </a:t>
            </a:r>
            <a:r>
              <a:rPr lang="en-US" sz="1600" b="1" dirty="0">
                <a:solidFill>
                  <a:srgbClr val="FFFFFF"/>
                </a:solidFill>
                <a:latin typeface="Arial" charset="0"/>
                <a:cs typeface="Arial" charset="0"/>
              </a:rPr>
              <a:t>is a</a:t>
            </a:r>
            <a:r>
              <a:rPr lang="en-US" sz="1600" dirty="0">
                <a:solidFill>
                  <a:srgbClr val="FFFFFF"/>
                </a:solidFill>
                <a:latin typeface="Arial" charset="0"/>
                <a:cs typeface="Arial" charset="0"/>
              </a:rPr>
              <a:t>dapted from Lee </a:t>
            </a:r>
            <a:r>
              <a:rPr lang="en-US" sz="1600" dirty="0" err="1">
                <a:solidFill>
                  <a:srgbClr val="FFFFFF"/>
                </a:solidFill>
                <a:latin typeface="Arial" charset="0"/>
                <a:cs typeface="Arial" charset="0"/>
              </a:rPr>
              <a:t>Hwee</a:t>
            </a:r>
            <a:r>
              <a:rPr lang="en-US" sz="1600" dirty="0">
                <a:solidFill>
                  <a:srgbClr val="FFFFFF"/>
                </a:solidFill>
                <a:latin typeface="Arial" charset="0"/>
                <a:cs typeface="Arial" charset="0"/>
              </a:rPr>
              <a:t> Chin, </a:t>
            </a:r>
            <a:r>
              <a:rPr lang="ru-RU" sz="1600" dirty="0" smtClean="0">
                <a:solidFill>
                  <a:srgbClr val="FFFFFF"/>
                </a:solidFill>
                <a:latin typeface="Arial" charset="0"/>
                <a:cs typeface="Arial" charset="0"/>
              </a:rPr>
              <a:t>"</a:t>
            </a:r>
            <a:r>
              <a:rPr lang="en-US" sz="1600" dirty="0" smtClean="0">
                <a:solidFill>
                  <a:srgbClr val="FFFFFF"/>
                </a:solidFill>
                <a:latin typeface="Arial" charset="0"/>
                <a:cs typeface="Arial" charset="0"/>
              </a:rPr>
              <a:t>The </a:t>
            </a:r>
            <a:r>
              <a:rPr lang="en-US" sz="1600" dirty="0">
                <a:solidFill>
                  <a:srgbClr val="FFFFFF"/>
                </a:solidFill>
                <a:latin typeface="Arial" charset="0"/>
                <a:cs typeface="Arial" charset="0"/>
              </a:rPr>
              <a:t>Applicability of the Law Today</a:t>
            </a:r>
            <a:r>
              <a:rPr lang="en-US" sz="1600" dirty="0" smtClean="0">
                <a:solidFill>
                  <a:srgbClr val="FFFFFF"/>
                </a:solidFill>
                <a:latin typeface="Arial" charset="0"/>
                <a:cs typeface="Arial" charset="0"/>
              </a:rPr>
              <a:t>,</a:t>
            </a:r>
            <a:r>
              <a:rPr lang="ru-RU" sz="1600" dirty="0" smtClean="0">
                <a:solidFill>
                  <a:srgbClr val="FFFFFF"/>
                </a:solidFill>
                <a:latin typeface="Arial" charset="0"/>
                <a:cs typeface="Arial" charset="0"/>
              </a:rPr>
              <a:t>"</a:t>
            </a:r>
            <a:r>
              <a:rPr lang="en-US" sz="1600" dirty="0" smtClean="0">
                <a:solidFill>
                  <a:srgbClr val="FFFFFF"/>
                </a:solidFill>
                <a:latin typeface="Arial" charset="0"/>
                <a:cs typeface="Arial" charset="0"/>
              </a:rPr>
              <a:t> </a:t>
            </a:r>
            <a:r>
              <a:rPr lang="en-US" sz="1600" dirty="0">
                <a:solidFill>
                  <a:srgbClr val="FFFFFF"/>
                </a:solidFill>
                <a:latin typeface="Arial" charset="0"/>
                <a:cs typeface="Arial" charset="0"/>
              </a:rPr>
              <a:t>unpublished research paper for the course </a:t>
            </a:r>
            <a:r>
              <a:rPr lang="ru-RU" sz="1600" dirty="0" smtClean="0">
                <a:solidFill>
                  <a:srgbClr val="FFFFFF"/>
                </a:solidFill>
                <a:latin typeface="Arial" charset="0"/>
                <a:cs typeface="Arial" charset="0"/>
              </a:rPr>
              <a:t>"</a:t>
            </a:r>
            <a:r>
              <a:rPr lang="en-US" sz="1600" dirty="0" smtClean="0">
                <a:solidFill>
                  <a:srgbClr val="FFFFFF"/>
                </a:solidFill>
                <a:latin typeface="Arial" charset="0"/>
                <a:cs typeface="Arial" charset="0"/>
              </a:rPr>
              <a:t>Old </a:t>
            </a:r>
            <a:r>
              <a:rPr lang="en-US" sz="1600" dirty="0">
                <a:solidFill>
                  <a:srgbClr val="FFFFFF"/>
                </a:solidFill>
                <a:latin typeface="Arial" charset="0"/>
                <a:cs typeface="Arial" charset="0"/>
              </a:rPr>
              <a:t>Testament Survey</a:t>
            </a:r>
            <a:r>
              <a:rPr lang="en-US" sz="1600" dirty="0" smtClean="0">
                <a:solidFill>
                  <a:srgbClr val="FFFFFF"/>
                </a:solidFill>
                <a:latin typeface="Arial" charset="0"/>
                <a:cs typeface="Arial" charset="0"/>
              </a:rPr>
              <a:t>,</a:t>
            </a:r>
            <a:r>
              <a:rPr lang="ru-RU" sz="1600" dirty="0" smtClean="0">
                <a:solidFill>
                  <a:srgbClr val="FFFFFF"/>
                </a:solidFill>
                <a:latin typeface="Arial" charset="0"/>
                <a:cs typeface="Arial" charset="0"/>
              </a:rPr>
              <a:t>"</a:t>
            </a:r>
            <a:r>
              <a:rPr lang="en-US" sz="1600" dirty="0" smtClean="0">
                <a:solidFill>
                  <a:srgbClr val="FFFFFF"/>
                </a:solidFill>
                <a:latin typeface="Arial" charset="0"/>
                <a:cs typeface="Arial" charset="0"/>
              </a:rPr>
              <a:t> </a:t>
            </a:r>
            <a:r>
              <a:rPr lang="en-US" sz="1600" dirty="0">
                <a:solidFill>
                  <a:srgbClr val="FFFFFF"/>
                </a:solidFill>
                <a:latin typeface="Arial" charset="0"/>
                <a:cs typeface="Arial" charset="0"/>
              </a:rPr>
              <a:t>Singapore: Singapore Bible College, 2001), 1.</a:t>
            </a:r>
          </a:p>
        </p:txBody>
      </p:sp>
    </p:spTree>
    <p:extLst>
      <p:ext uri="{BB962C8B-B14F-4D97-AF65-F5344CB8AC3E}">
        <p14:creationId xmlns:p14="http://schemas.microsoft.com/office/powerpoint/2010/main" val="3426832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088054"/>
          </a:xfrm>
          <a:prstGeom prst="rect">
            <a:avLst/>
          </a:prstGeom>
        </p:spPr>
      </p:pic>
      <p:sp>
        <p:nvSpPr>
          <p:cNvPr id="900098" name="Rectangle 2"/>
          <p:cNvSpPr>
            <a:spLocks noGrp="1" noChangeArrowheads="1"/>
          </p:cNvSpPr>
          <p:nvPr>
            <p:ph type="ctrTitle"/>
          </p:nvPr>
        </p:nvSpPr>
        <p:spPr>
          <a:xfrm>
            <a:off x="0" y="4453901"/>
            <a:ext cx="9144000" cy="2192532"/>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Was the Law ever required of Gentiles—such as the Sabbath? </a:t>
            </a:r>
          </a:p>
        </p:txBody>
      </p:sp>
    </p:spTree>
    <p:extLst>
      <p:ext uri="{BB962C8B-B14F-4D97-AF65-F5344CB8AC3E}">
        <p14:creationId xmlns:p14="http://schemas.microsoft.com/office/powerpoint/2010/main" val="35872791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en-US">
                <a:solidFill>
                  <a:srgbClr val="FFFFFF"/>
                </a:solidFill>
                <a:effectLst/>
                <a:latin typeface="Verdana" charset="0"/>
                <a:ea typeface="ＭＳ Ｐゴシック" charset="0"/>
                <a:cs typeface="ＭＳ Ｐゴシック" charset="0"/>
              </a:rPr>
              <a:t>To Clip or Not to Clip?</a:t>
            </a:r>
          </a:p>
        </p:txBody>
      </p:sp>
      <p:sp>
        <p:nvSpPr>
          <p:cNvPr id="99333" name="Text Box 1029"/>
          <p:cNvSpPr txBox="1">
            <a:spLocks noChangeArrowheads="1"/>
          </p:cNvSpPr>
          <p:nvPr/>
        </p:nvSpPr>
        <p:spPr bwMode="auto">
          <a:xfrm>
            <a:off x="0" y="5983288"/>
            <a:ext cx="9144000" cy="830262"/>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pPr>
            <a:r>
              <a:rPr lang="en-US" dirty="0">
                <a:solidFill>
                  <a:srgbClr val="FFFFFF"/>
                </a:solidFill>
                <a:latin typeface="Verdana" charset="0"/>
                <a:cs typeface="Times New Roman" charset="0"/>
              </a:rPr>
              <a:t>Lev. 19:27– </a:t>
            </a:r>
            <a:r>
              <a:rPr lang="ru-RU" altLang="ja-JP" dirty="0" smtClean="0">
                <a:solidFill>
                  <a:srgbClr val="FFFFFF"/>
                </a:solidFill>
                <a:latin typeface="Verdana" charset="0"/>
                <a:cs typeface="Times New Roman" charset="0"/>
              </a:rPr>
              <a:t>"</a:t>
            </a:r>
            <a:r>
              <a:rPr lang="en-US" altLang="ja-JP" dirty="0" smtClean="0">
                <a:solidFill>
                  <a:srgbClr val="FFFFFF"/>
                </a:solidFill>
                <a:latin typeface="Verdana" charset="0"/>
                <a:cs typeface="Times New Roman" charset="0"/>
              </a:rPr>
              <a:t>Do </a:t>
            </a:r>
            <a:r>
              <a:rPr lang="en-US" altLang="ja-JP" dirty="0">
                <a:solidFill>
                  <a:srgbClr val="FFFFFF"/>
                </a:solidFill>
                <a:latin typeface="Verdana" charset="0"/>
                <a:cs typeface="Times New Roman" charset="0"/>
              </a:rPr>
              <a:t>not cut the hair at the sides of your head or clip off the edges of your beard</a:t>
            </a:r>
            <a:r>
              <a:rPr lang="en-US" altLang="ja-JP" dirty="0" smtClean="0">
                <a:solidFill>
                  <a:srgbClr val="FFFFFF"/>
                </a:solidFill>
                <a:latin typeface="Verdana" charset="0"/>
                <a:cs typeface="Times New Roman" charset="0"/>
              </a:rPr>
              <a:t>.</a:t>
            </a:r>
            <a:r>
              <a:rPr lang="ru-RU" altLang="ja-JP" dirty="0" smtClean="0">
                <a:solidFill>
                  <a:srgbClr val="FFFFFF"/>
                </a:solidFill>
                <a:latin typeface="Verdana" charset="0"/>
                <a:cs typeface="Times New Roman" charset="0"/>
              </a:rPr>
              <a:t>"</a:t>
            </a:r>
            <a:endParaRPr lang="en-US" dirty="0">
              <a:solidFill>
                <a:srgbClr val="FFFFFF"/>
              </a:solidFill>
              <a:latin typeface="Verdana" charset="0"/>
              <a:cs typeface="Times New Roman" charset="0"/>
            </a:endParaRPr>
          </a:p>
        </p:txBody>
      </p:sp>
    </p:spTree>
    <p:extLst>
      <p:ext uri="{BB962C8B-B14F-4D97-AF65-F5344CB8AC3E}">
        <p14:creationId xmlns:p14="http://schemas.microsoft.com/office/powerpoint/2010/main" val="1006365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7200" b="1" kern="1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rPr>
              <a:t>LAW</a:t>
            </a:r>
          </a:p>
        </p:txBody>
      </p:sp>
      <p:sp>
        <p:nvSpPr>
          <p:cNvPr id="101379" name="Text Box 3"/>
          <p:cNvSpPr txBox="1">
            <a:spLocks noChangeArrowheads="1"/>
          </p:cNvSpPr>
          <p:nvPr/>
        </p:nvSpPr>
        <p:spPr bwMode="auto">
          <a:xfrm>
            <a:off x="381000" y="304800"/>
            <a:ext cx="1905000" cy="1800225"/>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smtClean="0">
                <a:solidFill>
                  <a:srgbClr val="FFFFFF"/>
                </a:solidFill>
                <a:effectLst>
                  <a:outerShdw blurRad="38100" dist="38100" dir="2700000" algn="tl">
                    <a:srgbClr val="808080"/>
                  </a:outerShdw>
                </a:effectLst>
                <a:latin typeface="Verdana" charset="0"/>
              </a:rPr>
              <a:t>Are we living under law?</a:t>
            </a:r>
          </a:p>
        </p:txBody>
      </p:sp>
      <p:sp>
        <p:nvSpPr>
          <p:cNvPr id="101380" name="Text Box 4"/>
          <p:cNvSpPr txBox="1">
            <a:spLocks noChangeArrowheads="1"/>
          </p:cNvSpPr>
          <p:nvPr/>
        </p:nvSpPr>
        <p:spPr bwMode="auto">
          <a:xfrm>
            <a:off x="3657600" y="304800"/>
            <a:ext cx="1905000" cy="1373188"/>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smtClean="0">
                <a:solidFill>
                  <a:srgbClr val="FFFFFF"/>
                </a:solidFill>
                <a:effectLst>
                  <a:outerShdw blurRad="38100" dist="38100" dir="2700000" algn="tl">
                    <a:srgbClr val="000000"/>
                  </a:outerShdw>
                </a:effectLst>
                <a:latin typeface="Verdana" charset="0"/>
              </a:rPr>
              <a:t>Can I eat pork?</a:t>
            </a:r>
          </a:p>
        </p:txBody>
      </p:sp>
      <p:sp>
        <p:nvSpPr>
          <p:cNvPr id="101381" name="Text Box 5"/>
          <p:cNvSpPr txBox="1">
            <a:spLocks noChangeArrowheads="1"/>
          </p:cNvSpPr>
          <p:nvPr/>
        </p:nvSpPr>
        <p:spPr bwMode="auto">
          <a:xfrm>
            <a:off x="6324600" y="304800"/>
            <a:ext cx="2362200" cy="1373188"/>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smtClean="0">
                <a:solidFill>
                  <a:srgbClr val="FFFFFF"/>
                </a:solidFill>
                <a:effectLst>
                  <a:outerShdw blurRad="38100" dist="38100" dir="2700000" algn="tl">
                    <a:srgbClr val="000000"/>
                  </a:outerShdw>
                </a:effectLst>
                <a:latin typeface="Verdana" charset="0"/>
              </a:rPr>
              <a:t>Should I obey the Sabbath?</a:t>
            </a:r>
          </a:p>
        </p:txBody>
      </p:sp>
      <p:sp>
        <p:nvSpPr>
          <p:cNvPr id="101382" name="Text Box 6"/>
          <p:cNvSpPr txBox="1">
            <a:spLocks noChangeArrowheads="1"/>
          </p:cNvSpPr>
          <p:nvPr/>
        </p:nvSpPr>
        <p:spPr bwMode="auto">
          <a:xfrm>
            <a:off x="381000" y="3792538"/>
            <a:ext cx="2133600" cy="1816100"/>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smtClean="0">
                <a:solidFill>
                  <a:srgbClr val="FFFFFF"/>
                </a:solidFill>
                <a:effectLst>
                  <a:outerShdw blurRad="38100" dist="38100" dir="2700000" algn="tl">
                    <a:srgbClr val="000000"/>
                  </a:outerShdw>
                </a:effectLst>
                <a:latin typeface="Verdana" charset="0"/>
              </a:rPr>
              <a:t>How does the Law relate to us?</a:t>
            </a:r>
          </a:p>
        </p:txBody>
      </p:sp>
      <p:sp>
        <p:nvSpPr>
          <p:cNvPr id="101383" name="Text Box 7"/>
          <p:cNvSpPr txBox="1">
            <a:spLocks noChangeArrowheads="1"/>
          </p:cNvSpPr>
          <p:nvPr/>
        </p:nvSpPr>
        <p:spPr bwMode="auto">
          <a:xfrm>
            <a:off x="6553200" y="3124200"/>
            <a:ext cx="2286000" cy="3081338"/>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smtClean="0">
                <a:solidFill>
                  <a:srgbClr val="FFFFFF"/>
                </a:solidFill>
                <a:effectLst>
                  <a:outerShdw blurRad="38100" dist="38100" dir="2700000" algn="tl">
                    <a:srgbClr val="000000"/>
                  </a:outerShdw>
                </a:effectLst>
                <a:latin typeface="Verdana" charset="0"/>
              </a:rPr>
              <a:t>Can Christians </a:t>
            </a:r>
            <a:r>
              <a:rPr lang="en-US" altLang="ja-JP" sz="2800" b="1" smtClean="0">
                <a:solidFill>
                  <a:srgbClr val="FFFFFF"/>
                </a:solidFill>
                <a:effectLst>
                  <a:outerShdw blurRad="38100" dist="38100" dir="2700000" algn="tl">
                    <a:srgbClr val="000000"/>
                  </a:outerShdw>
                </a:effectLst>
                <a:latin typeface="Verdana" charset="0"/>
                <a:ea typeface="宋体" charset="0"/>
                <a:cs typeface="宋体" charset="0"/>
              </a:rPr>
              <a:t>eat blood (e.g., yong tau foo, blood pudding)?</a:t>
            </a:r>
            <a:endParaRPr lang="en-US" sz="2800" b="1" smtClean="0">
              <a:solidFill>
                <a:srgbClr val="FFFFFF"/>
              </a:solidFill>
              <a:effectLst>
                <a:outerShdw blurRad="38100" dist="38100" dir="2700000" algn="tl">
                  <a:srgbClr val="000000"/>
                </a:outerShdw>
              </a:effectLst>
              <a:latin typeface="Verdana" charset="0"/>
              <a:ea typeface="宋体" charset="0"/>
              <a:cs typeface="宋体" charset="0"/>
            </a:endParaRPr>
          </a:p>
        </p:txBody>
      </p:sp>
      <p:sp>
        <p:nvSpPr>
          <p:cNvPr id="101384" name="Text Box 8"/>
          <p:cNvSpPr txBox="1">
            <a:spLocks noChangeArrowheads="1"/>
          </p:cNvSpPr>
          <p:nvPr/>
        </p:nvSpPr>
        <p:spPr bwMode="auto">
          <a:xfrm>
            <a:off x="3581400" y="4419600"/>
            <a:ext cx="2362200" cy="1384300"/>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sz="2800" b="1" smtClean="0">
                <a:solidFill>
                  <a:srgbClr val="FFFFFF"/>
                </a:solidFill>
                <a:effectLst>
                  <a:outerShdw blurRad="38100" dist="38100" dir="2700000" algn="tl">
                    <a:srgbClr val="000000"/>
                  </a:outerShdw>
                </a:effectLst>
                <a:latin typeface="Verdana" charset="0"/>
              </a:rPr>
              <a:t>Does God require me to tithe?</a:t>
            </a: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en-US" b="1">
                <a:solidFill>
                  <a:schemeClr val="bg1"/>
                </a:solidFill>
                <a:effectLst>
                  <a:outerShdw blurRad="38100" dist="38100" dir="2700000" algn="tl">
                    <a:srgbClr val="000000"/>
                  </a:outerShdw>
                </a:effectLst>
                <a:latin typeface="Verdana" charset="0"/>
                <a:ea typeface="ＭＳ Ｐゴシック" charset="0"/>
                <a:cs typeface="ＭＳ Ｐゴシック" charset="0"/>
              </a:rPr>
              <a:t>What do you think?</a:t>
            </a:r>
            <a:endParaRPr lang="en-US">
              <a:effectLst>
                <a:outerShdw blurRad="38100" dist="38100" dir="2700000" algn="tl">
                  <a:srgbClr val="FFFFFF"/>
                </a:outerShd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1806459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31008" cy="6046310"/>
          </a:xfrm>
          <a:prstGeom prst="rect">
            <a:avLst/>
          </a:prstGeom>
        </p:spPr>
      </p:pic>
      <p:sp>
        <p:nvSpPr>
          <p:cNvPr id="900098" name="Rectangle 2"/>
          <p:cNvSpPr>
            <a:spLocks noGrp="1" noChangeArrowheads="1"/>
          </p:cNvSpPr>
          <p:nvPr>
            <p:ph type="ctrTitle"/>
          </p:nvPr>
        </p:nvSpPr>
        <p:spPr>
          <a:xfrm>
            <a:off x="0" y="6046310"/>
            <a:ext cx="9144000" cy="69421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Is God Different?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9379678" y="968958"/>
            <a:ext cx="5844500" cy="451744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Why is the God of the Old Testament so different from the New Testament?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9467267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en-US" b="1" dirty="0">
                <a:solidFill>
                  <a:srgbClr val="FFFFFF"/>
                </a:solidFill>
                <a:latin typeface="Arial" charset="0"/>
                <a:ea typeface="ＭＳ Ｐゴシック" charset="0"/>
              </a:rPr>
              <a:t>Leviticus 19:28</a:t>
            </a:r>
            <a:br>
              <a:rPr lang="en-US" b="1" dirty="0">
                <a:solidFill>
                  <a:srgbClr val="FFFFFF"/>
                </a:solidFill>
                <a:latin typeface="Arial" charset="0"/>
                <a:ea typeface="ＭＳ Ｐゴシック" charset="0"/>
              </a:rPr>
            </a:br>
            <a:r>
              <a:rPr lang="ru-RU" sz="2800" b="1" dirty="0" smtClean="0">
                <a:solidFill>
                  <a:srgbClr val="FFFFFF"/>
                </a:solidFill>
                <a:latin typeface="Arial" charset="0"/>
                <a:ea typeface="ＭＳ Ｐゴシック" charset="0"/>
              </a:rPr>
              <a:t>"</a:t>
            </a:r>
            <a:r>
              <a:rPr lang="en-US" sz="2800" b="1" dirty="0" smtClean="0">
                <a:solidFill>
                  <a:srgbClr val="FFFFFF"/>
                </a:solidFill>
                <a:latin typeface="Arial" charset="0"/>
                <a:ea typeface="ＭＳ Ｐゴシック" charset="0"/>
              </a:rPr>
              <a:t>Do </a:t>
            </a:r>
            <a:r>
              <a:rPr lang="en-US" sz="2800" b="1" dirty="0">
                <a:solidFill>
                  <a:srgbClr val="FFFFFF"/>
                </a:solidFill>
                <a:latin typeface="Arial" charset="0"/>
                <a:ea typeface="ＭＳ Ｐゴシック" charset="0"/>
              </a:rPr>
              <a:t>not cut your bodies for the dead, and do not mark your skin with tattoos. I am the L</a:t>
            </a:r>
            <a:r>
              <a:rPr lang="en-US" sz="2400" b="1" dirty="0">
                <a:solidFill>
                  <a:srgbClr val="FFFFFF"/>
                </a:solidFill>
                <a:latin typeface="Arial" charset="0"/>
                <a:ea typeface="ＭＳ Ｐゴシック" charset="0"/>
              </a:rPr>
              <a:t>ORD</a:t>
            </a:r>
            <a:r>
              <a:rPr lang="en-US" sz="2800" b="1" dirty="0" smtClean="0">
                <a:solidFill>
                  <a:srgbClr val="FFFFFF"/>
                </a:solidFill>
                <a:latin typeface="Arial" charset="0"/>
                <a:ea typeface="ＭＳ Ｐゴシック" charset="0"/>
              </a:rPr>
              <a:t>.</a:t>
            </a:r>
            <a:r>
              <a:rPr lang="ru-RU" sz="2800" b="1" dirty="0" smtClean="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47703302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5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defTabSz="914400">
              <a:defRPr/>
            </a:pPr>
            <a:r>
              <a:rPr lang="en-US" sz="3600" b="1" dirty="0" smtClean="0">
                <a:solidFill>
                  <a:srgbClr val="FFFFFF"/>
                </a:solidFill>
                <a:effectLst>
                  <a:glow rad="279400">
                    <a:srgbClr val="000000"/>
                  </a:glow>
                </a:effectLst>
                <a:latin typeface="Arial"/>
              </a:rPr>
              <a:t>"So don</a:t>
            </a:r>
            <a:r>
              <a:rPr lang="fr-FR" sz="3600" b="1" dirty="0" smtClean="0">
                <a:solidFill>
                  <a:srgbClr val="FFFFFF"/>
                </a:solidFill>
                <a:effectLst>
                  <a:glow rad="279400">
                    <a:srgbClr val="000000"/>
                  </a:glow>
                </a:effectLst>
                <a:latin typeface="Arial"/>
              </a:rPr>
              <a:t>'</a:t>
            </a:r>
            <a:r>
              <a:rPr lang="en-US" sz="3600" b="1" dirty="0" smtClean="0">
                <a:solidFill>
                  <a:srgbClr val="FFFFFF"/>
                </a:solidFill>
                <a:effectLst>
                  <a:glow rad="279400">
                    <a:srgbClr val="000000"/>
                  </a:glow>
                </a:effectLst>
                <a:latin typeface="Arial"/>
              </a:rPr>
              <a:t>t let anyone condemn you for what you eat or drink, or for not celebrating certain holy days or new moon ceremonies or Sabbaths.  </a:t>
            </a:r>
            <a:r>
              <a:rPr lang="en-US" sz="3600" b="1" baseline="30000" dirty="0" smtClean="0">
                <a:solidFill>
                  <a:srgbClr val="FFFFFF"/>
                </a:solidFill>
                <a:effectLst>
                  <a:glow rad="279400">
                    <a:srgbClr val="000000"/>
                  </a:glow>
                </a:effectLst>
                <a:latin typeface="Arial"/>
              </a:rPr>
              <a:t>17</a:t>
            </a:r>
            <a:r>
              <a:rPr lang="en-US" sz="3600" b="1" dirty="0" smtClean="0">
                <a:solidFill>
                  <a:srgbClr val="FFFFFF"/>
                </a:solidFill>
                <a:effectLst>
                  <a:glow rad="279400">
                    <a:srgbClr val="000000"/>
                  </a:glow>
                </a:effectLst>
                <a:latin typeface="Arial"/>
              </a:rPr>
              <a:t>For these rules are only shadows of the reality yet to come. And Christ himself is that reality" (Col. 2:16-17 </a:t>
            </a:r>
            <a:r>
              <a:rPr lang="en-US" sz="2800" b="1" dirty="0" smtClean="0">
                <a:solidFill>
                  <a:srgbClr val="FFFFFF"/>
                </a:solidFill>
                <a:effectLst>
                  <a:glow rad="279400">
                    <a:srgbClr val="000000"/>
                  </a:glow>
                </a:effectLst>
                <a:latin typeface="Arial"/>
              </a:rPr>
              <a:t>NLT</a:t>
            </a:r>
            <a:r>
              <a:rPr lang="en-US" sz="3600" b="1" dirty="0" smtClean="0">
                <a:solidFill>
                  <a:srgbClr val="FFFFFF"/>
                </a:solidFill>
                <a:effectLst>
                  <a:glow rad="279400">
                    <a:srgbClr val="000000"/>
                  </a:glow>
                </a:effectLst>
                <a:latin typeface="Arial"/>
              </a:rPr>
              <a:t>) </a:t>
            </a:r>
            <a:endParaRPr lang="en-US" sz="3600" b="1" dirty="0">
              <a:solidFill>
                <a:srgbClr val="FFFFFF"/>
              </a:solidFill>
              <a:effectLst>
                <a:glow rad="279400">
                  <a:srgbClr val="000000"/>
                </a:glow>
              </a:effectLst>
              <a:latin typeface="Arial"/>
            </a:endParaRPr>
          </a:p>
        </p:txBody>
      </p:sp>
      <p:sp>
        <p:nvSpPr>
          <p:cNvPr id="2" name="Title 1"/>
          <p:cNvSpPr>
            <a:spLocks noGrp="1"/>
          </p:cNvSpPr>
          <p:nvPr>
            <p:ph type="title" idx="4294967295"/>
          </p:nvPr>
        </p:nvSpPr>
        <p:spPr>
          <a:xfrm>
            <a:off x="216024" y="35834"/>
            <a:ext cx="3635896" cy="1953006"/>
          </a:xfrm>
          <a:extLst/>
        </p:spPr>
        <p:txBody>
          <a:bodyPr/>
          <a:lstStyle/>
          <a:p>
            <a:pPr algn="l">
              <a:defRPr/>
            </a:pPr>
            <a:r>
              <a:rPr lang="en-US" sz="4800" b="1" dirty="0" smtClean="0">
                <a:solidFill>
                  <a:srgbClr val="FFFFFF"/>
                </a:solidFill>
                <a:effectLst>
                  <a:glow rad="660400">
                    <a:schemeClr val="tx1"/>
                  </a:glow>
                </a:effectLst>
              </a:rPr>
              <a:t>No Legalism!</a:t>
            </a:r>
            <a:endParaRPr lang="en-US" sz="4800" b="1" dirty="0">
              <a:solidFill>
                <a:srgbClr val="FFFFFF"/>
              </a:solidFill>
              <a:effectLst>
                <a:glow rad="660400">
                  <a:schemeClr val="tx1"/>
                </a:glow>
              </a:effectLst>
            </a:endParaRPr>
          </a:p>
        </p:txBody>
      </p:sp>
    </p:spTree>
    <p:extLst>
      <p:ext uri="{BB962C8B-B14F-4D97-AF65-F5344CB8AC3E}">
        <p14:creationId xmlns:p14="http://schemas.microsoft.com/office/powerpoint/2010/main" val="1138498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7148" y="26187"/>
            <a:ext cx="5819022" cy="6830305"/>
          </a:xfrm>
          <a:prstGeom prst="rect">
            <a:avLst/>
          </a:prstGeom>
        </p:spPr>
      </p:pic>
      <p:sp>
        <p:nvSpPr>
          <p:cNvPr id="900098" name="Rectangle 2"/>
          <p:cNvSpPr>
            <a:spLocks noGrp="1" noChangeArrowheads="1"/>
          </p:cNvSpPr>
          <p:nvPr>
            <p:ph type="ctrTitle"/>
          </p:nvPr>
        </p:nvSpPr>
        <p:spPr>
          <a:xfrm>
            <a:off x="1578590" y="-209506"/>
            <a:ext cx="6284762" cy="1859353"/>
          </a:xfrm>
          <a:effectLst>
            <a:outerShdw blurRad="63500" dist="35921" dir="2700000" algn="ctr" rotWithShape="0">
              <a:schemeClr val="tx2">
                <a:alpha val="74998"/>
              </a:schemeClr>
            </a:outerShdw>
          </a:effectLst>
          <a:extLst/>
        </p:spPr>
        <p:txBody>
          <a:bodyPr/>
          <a:lstStyle/>
          <a:p>
            <a:pPr>
              <a:defRPr/>
            </a:pPr>
            <a:r>
              <a:rPr lang="en-US" sz="4800" b="1" dirty="0" smtClean="0">
                <a:effectLst>
                  <a:glow rad="635000">
                    <a:schemeClr val="tx1"/>
                  </a:glow>
                </a:effectLst>
                <a:latin typeface="Arial" charset="0"/>
                <a:ea typeface="ＭＳ Ｐゴシック" charset="0"/>
                <a:cs typeface="ＭＳ Ｐゴシック" charset="0"/>
              </a:rPr>
              <a:t>The Old Testament Doesn’t Apply</a:t>
            </a:r>
            <a:endParaRPr lang="en-US" sz="4800" b="1" dirty="0">
              <a:effectLst>
                <a:glow rad="635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539311" y="4962636"/>
            <a:ext cx="6284762" cy="18593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effectLst>
                  <a:glow rad="635000">
                    <a:schemeClr val="tx1"/>
                  </a:glow>
                </a:effectLst>
                <a:latin typeface="Arial" charset="0"/>
                <a:ea typeface="ＭＳ Ｐゴシック" charset="0"/>
                <a:cs typeface="ＭＳ Ｐゴシック" charset="0"/>
              </a:rPr>
              <a:t>Unless of course we say it applies then the part we say applies does apply but the bad stuff you mention doesn’t apply because of Jesus</a:t>
            </a:r>
            <a:endParaRPr lang="en-US" sz="2400" b="1" dirty="0">
              <a:effectLst>
                <a:glow rad="635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72791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ru-RU" sz="2400" b="1" dirty="0" smtClean="0">
                <a:latin typeface="Arial" charset="0"/>
                <a:ea typeface="ＭＳ Ｐゴシック" charset="0"/>
                <a:cs typeface="Arial" charset="0"/>
              </a:rPr>
              <a:t>"</a:t>
            </a:r>
            <a:r>
              <a:rPr lang="en-US" sz="2400" b="1" dirty="0" smtClean="0">
                <a:latin typeface="Arial" charset="0"/>
                <a:ea typeface="ＭＳ Ｐゴシック" charset="0"/>
                <a:cs typeface="Arial" charset="0"/>
              </a:rPr>
              <a:t>So </a:t>
            </a:r>
            <a:r>
              <a:rPr lang="en-US" sz="2400" b="1" dirty="0">
                <a:latin typeface="Arial" charset="0"/>
                <a:ea typeface="ＭＳ Ｐゴシック" charset="0"/>
                <a:cs typeface="Arial" charset="0"/>
              </a:rPr>
              <a:t>Christ has truly set us free. Now make sure that you stay free, and </a:t>
            </a:r>
            <a:r>
              <a:rPr lang="en-US" sz="2400" b="1" dirty="0" smtClean="0">
                <a:latin typeface="Arial" charset="0"/>
                <a:ea typeface="ＭＳ Ｐゴシック" charset="0"/>
                <a:cs typeface="Arial" charset="0"/>
              </a:rPr>
              <a:t>don</a:t>
            </a:r>
            <a:r>
              <a:rPr lang="uk-UA" sz="2400" b="1" dirty="0" smtClean="0">
                <a:latin typeface="Arial" charset="0"/>
                <a:ea typeface="ＭＳ Ｐゴシック" charset="0"/>
                <a:cs typeface="Arial" charset="0"/>
              </a:rPr>
              <a:t>'</a:t>
            </a:r>
            <a:r>
              <a:rPr lang="en-US" sz="2400" b="1" dirty="0" smtClean="0">
                <a:latin typeface="Arial" charset="0"/>
                <a:ea typeface="ＭＳ Ｐゴシック" charset="0"/>
                <a:cs typeface="Arial" charset="0"/>
              </a:rPr>
              <a:t>t </a:t>
            </a:r>
            <a:r>
              <a:rPr lang="en-US" sz="2400" b="1" dirty="0">
                <a:latin typeface="Arial" charset="0"/>
                <a:ea typeface="ＭＳ Ｐゴシック" charset="0"/>
                <a:cs typeface="Arial" charset="0"/>
              </a:rPr>
              <a:t>get tied up again in slavery to the </a:t>
            </a:r>
            <a:r>
              <a:rPr lang="en-US" sz="2400" b="1" dirty="0" smtClean="0">
                <a:latin typeface="Arial" charset="0"/>
                <a:ea typeface="ＭＳ Ｐゴシック" charset="0"/>
                <a:cs typeface="Arial" charset="0"/>
              </a:rPr>
              <a:t>law</a:t>
            </a:r>
            <a:r>
              <a:rPr lang="ru-RU" sz="2400" b="1" dirty="0" smtClean="0">
                <a:latin typeface="Arial" charset="0"/>
                <a:ea typeface="ＭＳ Ｐゴシック" charset="0"/>
                <a:cs typeface="Arial" charset="0"/>
              </a:rPr>
              <a:t>"</a:t>
            </a:r>
            <a:r>
              <a:rPr lang="en-US" sz="2400" b="1" dirty="0" smtClean="0">
                <a:latin typeface="Arial" charset="0"/>
                <a:ea typeface="ＭＳ Ｐゴシック" charset="0"/>
                <a:cs typeface="Arial" charset="0"/>
              </a:rPr>
              <a:t> </a:t>
            </a:r>
            <a:r>
              <a:rPr lang="en-US" altLang="ja-JP" sz="2400" b="1" dirty="0" smtClean="0">
                <a:latin typeface="Arial" charset="0"/>
                <a:ea typeface="ＭＳ Ｐゴシック" charset="0"/>
                <a:cs typeface="Arial" charset="0"/>
              </a:rPr>
              <a:t> </a:t>
            </a:r>
            <a:r>
              <a:rPr lang="en-US" altLang="ja-JP" sz="2400" b="1" dirty="0">
                <a:latin typeface="Arial" charset="0"/>
                <a:ea typeface="ＭＳ Ｐゴシック" charset="0"/>
                <a:cs typeface="Arial" charset="0"/>
              </a:rPr>
              <a:t>(Gal. 5:1 </a:t>
            </a:r>
            <a:r>
              <a:rPr lang="en-US" altLang="ja-JP" sz="2000" b="1" dirty="0">
                <a:latin typeface="Arial" charset="0"/>
                <a:ea typeface="ＭＳ Ｐゴシック" charset="0"/>
                <a:cs typeface="Arial" charset="0"/>
              </a:rPr>
              <a:t>NLT</a:t>
            </a:r>
            <a:r>
              <a:rPr lang="en-US" altLang="ja-JP" sz="2400" b="1" dirty="0">
                <a:latin typeface="Arial" charset="0"/>
                <a:ea typeface="ＭＳ Ｐゴシック" charset="0"/>
                <a:cs typeface="Arial" charset="0"/>
              </a:rPr>
              <a:t>).</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ru-RU" altLang="ja-JP" b="1" dirty="0" smtClean="0">
                <a:solidFill>
                  <a:srgbClr val="E3EBF1"/>
                </a:solidFill>
                <a:latin typeface="Arial" charset="0"/>
                <a:cs typeface="Arial" charset="0"/>
              </a:rPr>
              <a:t>"</a:t>
            </a:r>
            <a:r>
              <a:rPr lang="en-US" b="1" dirty="0" smtClean="0">
                <a:solidFill>
                  <a:srgbClr val="E3EBF1"/>
                </a:solidFill>
                <a:latin typeface="Arial" charset="0"/>
                <a:cs typeface="Arial" charset="0"/>
              </a:rPr>
              <a:t>Listen</a:t>
            </a:r>
            <a:r>
              <a:rPr lang="en-US" b="1" dirty="0">
                <a:solidFill>
                  <a:srgbClr val="E3EBF1"/>
                </a:solidFill>
                <a:latin typeface="Arial" charset="0"/>
                <a:cs typeface="Arial" charset="0"/>
              </a:rPr>
              <a:t>! I, Paul, tell you this: If you are counting on circumcision to make you right with God, then Christ will be of no benefit to you.  </a:t>
            </a:r>
            <a:r>
              <a:rPr lang="en-US" b="1" baseline="30000" dirty="0" smtClean="0">
                <a:solidFill>
                  <a:srgbClr val="E3EBF1"/>
                </a:solidFill>
                <a:latin typeface="Arial" charset="0"/>
                <a:cs typeface="Arial" charset="0"/>
              </a:rPr>
              <a:t>3</a:t>
            </a:r>
            <a:r>
              <a:rPr lang="en-US" b="1" dirty="0" smtClean="0">
                <a:solidFill>
                  <a:srgbClr val="E3EBF1"/>
                </a:solidFill>
                <a:latin typeface="Arial" charset="0"/>
                <a:cs typeface="Arial" charset="0"/>
              </a:rPr>
              <a:t>I</a:t>
            </a:r>
            <a:r>
              <a:rPr lang="uk-UA" b="1" dirty="0" smtClean="0">
                <a:solidFill>
                  <a:srgbClr val="E3EBF1"/>
                </a:solidFill>
                <a:latin typeface="Arial" charset="0"/>
                <a:cs typeface="Arial" charset="0"/>
              </a:rPr>
              <a:t>'</a:t>
            </a:r>
            <a:r>
              <a:rPr lang="en-US" b="1" dirty="0" err="1" smtClean="0">
                <a:solidFill>
                  <a:srgbClr val="E3EBF1"/>
                </a:solidFill>
                <a:latin typeface="Arial" charset="0"/>
                <a:cs typeface="Arial" charset="0"/>
              </a:rPr>
              <a:t>ll</a:t>
            </a:r>
            <a:r>
              <a:rPr lang="en-US" b="1" dirty="0" smtClean="0">
                <a:solidFill>
                  <a:srgbClr val="E3EBF1"/>
                </a:solidFill>
                <a:latin typeface="Arial" charset="0"/>
                <a:cs typeface="Arial" charset="0"/>
              </a:rPr>
              <a:t> </a:t>
            </a:r>
            <a:r>
              <a:rPr lang="en-US" b="1" dirty="0">
                <a:solidFill>
                  <a:srgbClr val="E3EBF1"/>
                </a:solidFill>
                <a:latin typeface="Arial" charset="0"/>
                <a:cs typeface="Arial" charset="0"/>
              </a:rPr>
              <a:t>say it again. If you are trying to find favor with God by being circumcised, you must obey every regulation in the whole law of Moses.  </a:t>
            </a:r>
            <a:r>
              <a:rPr lang="en-US" b="1" baseline="30000" dirty="0">
                <a:solidFill>
                  <a:srgbClr val="E3EBF1"/>
                </a:solidFill>
                <a:latin typeface="Arial" charset="0"/>
                <a:cs typeface="Arial" charset="0"/>
              </a:rPr>
              <a:t>4</a:t>
            </a:r>
            <a:r>
              <a:rPr lang="en-US" b="1" dirty="0">
                <a:solidFill>
                  <a:srgbClr val="E3EBF1"/>
                </a:solidFill>
                <a:latin typeface="Arial" charset="0"/>
                <a:cs typeface="Arial" charset="0"/>
              </a:rPr>
              <a:t>For if you are trying to make yourselves right with God by keeping the law, you have been cut off from Christ! You have fallen away from </a:t>
            </a:r>
            <a:r>
              <a:rPr lang="en-US" b="1" dirty="0" smtClean="0">
                <a:solidFill>
                  <a:srgbClr val="E3EBF1"/>
                </a:solidFill>
                <a:latin typeface="Arial" charset="0"/>
                <a:cs typeface="Arial" charset="0"/>
              </a:rPr>
              <a:t>God</a:t>
            </a:r>
            <a:r>
              <a:rPr lang="uk-UA" b="1" dirty="0" smtClean="0">
                <a:solidFill>
                  <a:srgbClr val="E3EBF1"/>
                </a:solidFill>
                <a:latin typeface="Arial" charset="0"/>
                <a:cs typeface="Arial" charset="0"/>
              </a:rPr>
              <a:t>'</a:t>
            </a:r>
            <a:r>
              <a:rPr lang="en-US" b="1" dirty="0" smtClean="0">
                <a:solidFill>
                  <a:srgbClr val="E3EBF1"/>
                </a:solidFill>
                <a:latin typeface="Arial" charset="0"/>
                <a:cs typeface="Arial" charset="0"/>
              </a:rPr>
              <a:t>s grace</a:t>
            </a:r>
            <a:r>
              <a:rPr lang="ru-RU" altLang="ja-JP" b="1" dirty="0" smtClean="0">
                <a:solidFill>
                  <a:srgbClr val="E3EBF1"/>
                </a:solidFill>
                <a:latin typeface="Arial" charset="0"/>
                <a:cs typeface="Arial" charset="0"/>
              </a:rPr>
              <a:t>"</a:t>
            </a:r>
            <a:r>
              <a:rPr lang="en-US" altLang="ja-JP" b="1" dirty="0" smtClean="0">
                <a:solidFill>
                  <a:srgbClr val="E3EBF1"/>
                </a:solidFill>
                <a:latin typeface="Arial" charset="0"/>
                <a:cs typeface="Arial" charset="0"/>
              </a:rPr>
              <a:t> </a:t>
            </a:r>
            <a:r>
              <a:rPr lang="en-US" altLang="ja-JP" b="1" dirty="0">
                <a:solidFill>
                  <a:srgbClr val="E3EBF1"/>
                </a:solidFill>
                <a:latin typeface="Arial" charset="0"/>
                <a:cs typeface="Arial" charset="0"/>
              </a:rPr>
              <a:t>(5:2-4 NLT).</a:t>
            </a:r>
            <a:endParaRPr lang="en-US" b="1" dirty="0">
              <a:solidFill>
                <a:srgbClr val="E3EBF1"/>
              </a:solidFill>
              <a:latin typeface="Arial" charset="0"/>
              <a:cs typeface="Arial" charset="0"/>
            </a:endParaRPr>
          </a:p>
        </p:txBody>
      </p:sp>
      <p:pic>
        <p:nvPicPr>
          <p:cNvPr id="4" name="Picture 3" descr="circumci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646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2"/>
          <p:cNvSpPr>
            <a:spLocks noGrp="1" noChangeArrowheads="1"/>
          </p:cNvSpPr>
          <p:nvPr>
            <p:ph type="ctrTitle"/>
          </p:nvPr>
        </p:nvSpPr>
        <p:spPr>
          <a:xfrm>
            <a:off x="-36512" y="110430"/>
            <a:ext cx="3600400" cy="6509048"/>
          </a:xfrm>
          <a:extLst/>
        </p:spPr>
        <p:txBody>
          <a:bodyPr/>
          <a:lstStyle/>
          <a:p>
            <a:pPr eaLnBrk="1" hangingPunct="1">
              <a:defRPr/>
            </a:pPr>
            <a:r>
              <a:rPr lang="en-US" b="1" dirty="0" smtClean="0">
                <a:solidFill>
                  <a:schemeClr val="bg1"/>
                </a:solidFill>
                <a:effectLst>
                  <a:glow rad="266700">
                    <a:schemeClr val="tx1">
                      <a:alpha val="75000"/>
                    </a:schemeClr>
                  </a:glow>
                </a:effectLst>
              </a:rPr>
              <a:t>Paul gave up rights to help </a:t>
            </a:r>
            <a:r>
              <a:rPr lang="en-US" b="1" dirty="0" smtClean="0">
                <a:solidFill>
                  <a:srgbClr val="FFFF00"/>
                </a:solidFill>
                <a:effectLst>
                  <a:glow rad="266700">
                    <a:schemeClr val="tx1">
                      <a:alpha val="75000"/>
                    </a:schemeClr>
                  </a:glow>
                </a:effectLst>
              </a:rPr>
              <a:t>Jews</a:t>
            </a:r>
            <a:r>
              <a:rPr lang="en-US" b="1" dirty="0" smtClean="0">
                <a:solidFill>
                  <a:schemeClr val="bg1"/>
                </a:solidFill>
                <a:effectLst>
                  <a:glow rad="266700">
                    <a:schemeClr val="tx1">
                      <a:alpha val="75000"/>
                    </a:schemeClr>
                  </a:glow>
                </a:effectLst>
              </a:rPr>
              <a:t>, </a:t>
            </a:r>
            <a:r>
              <a:rPr lang="en-US" b="1" dirty="0" smtClean="0">
                <a:solidFill>
                  <a:srgbClr val="FFFF00"/>
                </a:solidFill>
                <a:effectLst>
                  <a:glow rad="266700">
                    <a:schemeClr val="tx1">
                      <a:alpha val="75000"/>
                    </a:schemeClr>
                  </a:glow>
                </a:effectLst>
              </a:rPr>
              <a:t>Gentiles</a:t>
            </a:r>
            <a:r>
              <a:rPr lang="en-US" b="1" dirty="0" smtClean="0">
                <a:solidFill>
                  <a:schemeClr val="bg1"/>
                </a:solidFill>
                <a:effectLst>
                  <a:glow rad="266700">
                    <a:schemeClr val="tx1">
                      <a:alpha val="75000"/>
                    </a:schemeClr>
                  </a:glow>
                </a:effectLst>
              </a:rPr>
              <a:t> and </a:t>
            </a:r>
            <a:r>
              <a:rPr lang="en-US" b="1" dirty="0" smtClean="0">
                <a:solidFill>
                  <a:srgbClr val="FFFF00"/>
                </a:solidFill>
                <a:effectLst>
                  <a:glow rad="266700">
                    <a:schemeClr val="tx1">
                      <a:alpha val="75000"/>
                    </a:schemeClr>
                  </a:glow>
                </a:effectLst>
              </a:rPr>
              <a:t>weak</a:t>
            </a:r>
            <a:r>
              <a:rPr lang="en-US" b="1" dirty="0" smtClean="0">
                <a:solidFill>
                  <a:schemeClr val="bg1"/>
                </a:solidFill>
                <a:effectLst>
                  <a:glow rad="266700">
                    <a:schemeClr val="tx1">
                      <a:alpha val="75000"/>
                    </a:schemeClr>
                  </a:glow>
                </a:effectLst>
              </a:rPr>
              <a:t> Christians mature in Christ </a:t>
            </a:r>
            <a:br>
              <a:rPr lang="en-US" b="1" dirty="0" smtClean="0">
                <a:solidFill>
                  <a:schemeClr val="bg1"/>
                </a:solidFill>
                <a:effectLst>
                  <a:glow rad="266700">
                    <a:schemeClr val="tx1">
                      <a:alpha val="75000"/>
                    </a:schemeClr>
                  </a:glow>
                </a:effectLst>
              </a:rPr>
            </a:br>
            <a:r>
              <a:rPr lang="en-US" b="1" dirty="0" smtClean="0">
                <a:solidFill>
                  <a:schemeClr val="bg1"/>
                </a:solidFill>
                <a:effectLst>
                  <a:glow rad="266700">
                    <a:schemeClr val="tx1">
                      <a:alpha val="75000"/>
                    </a:schemeClr>
                  </a:glow>
                </a:effectLst>
              </a:rPr>
              <a:t>(1 Cor 9:19-23) </a:t>
            </a:r>
          </a:p>
        </p:txBody>
      </p:sp>
      <p:sp>
        <p:nvSpPr>
          <p:cNvPr id="4" name="Rectangle 2"/>
          <p:cNvSpPr txBox="1">
            <a:spLocks noChangeArrowheads="1"/>
          </p:cNvSpPr>
          <p:nvPr/>
        </p:nvSpPr>
        <p:spPr bwMode="auto">
          <a:xfrm>
            <a:off x="4211960" y="0"/>
            <a:ext cx="4932040" cy="450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358775" indent="-358775" algn="r" defTabSz="914400" eaLnBrk="1" hangingPunct="1">
              <a:buFont typeface="Arial"/>
              <a:buChar char="•"/>
              <a:defRPr/>
            </a:pPr>
            <a:r>
              <a:rPr lang="en-US" b="1" dirty="0" smtClean="0">
                <a:solidFill>
                  <a:srgbClr val="FFFFFF"/>
                </a:solidFill>
                <a:effectLst>
                  <a:glow rad="266700">
                    <a:srgbClr val="000000">
                      <a:alpha val="75000"/>
                    </a:srgbClr>
                  </a:glow>
                </a:effectLst>
                <a:latin typeface="Arial"/>
                <a:ea typeface="ＭＳ Ｐゴシック"/>
                <a:cs typeface="ＭＳ Ｐゴシック"/>
              </a:rPr>
              <a:t>All (19)</a:t>
            </a:r>
          </a:p>
          <a:p>
            <a:pPr marL="358775" indent="-358775" algn="r" defTabSz="914400" eaLnBrk="1" hangingPunct="1">
              <a:buFont typeface="Arial"/>
              <a:buChar char="•"/>
              <a:defRPr/>
            </a:pPr>
            <a:r>
              <a:rPr lang="en-US" b="1" dirty="0" smtClean="0">
                <a:solidFill>
                  <a:srgbClr val="FFFFFF"/>
                </a:solidFill>
                <a:effectLst>
                  <a:glow rad="266700">
                    <a:srgbClr val="000000">
                      <a:alpha val="75000"/>
                    </a:srgbClr>
                  </a:glow>
                </a:effectLst>
                <a:latin typeface="Arial"/>
                <a:ea typeface="ＭＳ Ｐゴシック"/>
                <a:cs typeface="ＭＳ Ｐゴシック"/>
              </a:rPr>
              <a:t>Jews (20)</a:t>
            </a:r>
          </a:p>
          <a:p>
            <a:pPr marL="358775" indent="-358775" algn="r" defTabSz="914400" eaLnBrk="1" hangingPunct="1">
              <a:buFont typeface="Arial"/>
              <a:buChar char="•"/>
              <a:defRPr/>
            </a:pPr>
            <a:r>
              <a:rPr lang="en-US" b="1" dirty="0" smtClean="0">
                <a:solidFill>
                  <a:srgbClr val="FFFFFF"/>
                </a:solidFill>
                <a:effectLst>
                  <a:glow rad="266700">
                    <a:srgbClr val="000000">
                      <a:alpha val="75000"/>
                    </a:srgbClr>
                  </a:glow>
                </a:effectLst>
                <a:latin typeface="Arial"/>
                <a:ea typeface="ＭＳ Ｐゴシック"/>
                <a:cs typeface="ＭＳ Ｐゴシック"/>
              </a:rPr>
              <a:t>Gentiles (21)</a:t>
            </a:r>
          </a:p>
          <a:p>
            <a:pPr marL="358775" indent="-358775" algn="r" defTabSz="914400" eaLnBrk="1" hangingPunct="1">
              <a:buFont typeface="Arial"/>
              <a:buChar char="•"/>
              <a:defRPr/>
            </a:pPr>
            <a:r>
              <a:rPr lang="en-US" b="1" dirty="0" smtClean="0">
                <a:solidFill>
                  <a:srgbClr val="FFFFFF"/>
                </a:solidFill>
                <a:effectLst>
                  <a:glow rad="266700">
                    <a:srgbClr val="000000">
                      <a:alpha val="75000"/>
                    </a:srgbClr>
                  </a:glow>
                </a:effectLst>
                <a:latin typeface="Arial"/>
                <a:ea typeface="ＭＳ Ｐゴシック"/>
                <a:cs typeface="ＭＳ Ｐゴシック"/>
              </a:rPr>
              <a:t>Weak (22a)</a:t>
            </a:r>
          </a:p>
          <a:p>
            <a:pPr marL="358775" indent="-358775" algn="r" defTabSz="914400" eaLnBrk="1" hangingPunct="1">
              <a:buFont typeface="Arial"/>
              <a:buChar char="•"/>
              <a:defRPr/>
            </a:pPr>
            <a:r>
              <a:rPr lang="en-US" b="1" dirty="0" smtClean="0">
                <a:solidFill>
                  <a:srgbClr val="FFFFFF"/>
                </a:solidFill>
                <a:effectLst>
                  <a:glow rad="266700">
                    <a:srgbClr val="000000">
                      <a:alpha val="75000"/>
                    </a:srgbClr>
                  </a:glow>
                </a:effectLst>
                <a:latin typeface="Arial"/>
                <a:ea typeface="ＭＳ Ｐゴシック"/>
                <a:cs typeface="ＭＳ Ｐゴシック"/>
              </a:rPr>
              <a:t>Motive (22b-23)</a:t>
            </a:r>
          </a:p>
        </p:txBody>
      </p:sp>
    </p:spTree>
    <p:extLst>
      <p:ext uri="{BB962C8B-B14F-4D97-AF65-F5344CB8AC3E}">
        <p14:creationId xmlns:p14="http://schemas.microsoft.com/office/powerpoint/2010/main" val="1035553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469"/>
            <a:ext cx="9144000" cy="50890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745002"/>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tell you the truth, until heaven and earth disappear, not the smallest letter, not the least stroke of a pen, will by any means disappear from the Law until everything is </a:t>
            </a:r>
            <a:r>
              <a:rPr lang="en-US" sz="3600" b="1" dirty="0" smtClean="0">
                <a:effectLst>
                  <a:glow rad="127000">
                    <a:schemeClr val="tx1"/>
                  </a:glow>
                </a:effectLst>
                <a:latin typeface="Arial" charset="0"/>
                <a:ea typeface="ＭＳ Ｐゴシック" charset="0"/>
                <a:cs typeface="ＭＳ Ｐゴシック" charset="0"/>
              </a:rPr>
              <a:t>accomplished</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(5:18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55714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371600"/>
            <a:ext cx="8001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6350" y="4781550"/>
            <a:ext cx="9180513" cy="18161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algn="ctr" defTabSz="914400" fontAlgn="base">
              <a:spcBef>
                <a:spcPct val="0"/>
              </a:spcBef>
              <a:spcAft>
                <a:spcPct val="0"/>
              </a:spcAft>
            </a:pPr>
            <a:r>
              <a:rPr lang="en-US" sz="2800" b="1" dirty="0" smtClean="0">
                <a:solidFill>
                  <a:srgbClr val="FFFFFF"/>
                </a:solidFill>
                <a:latin typeface="Arial" charset="0"/>
              </a:rPr>
              <a:t>Matt. 5:18 </a:t>
            </a:r>
            <a:r>
              <a:rPr lang="ru-RU" altLang="ja-JP" sz="2800" b="1" dirty="0" smtClean="0">
                <a:solidFill>
                  <a:srgbClr val="FFFFFF"/>
                </a:solidFill>
                <a:latin typeface="Arial" charset="0"/>
              </a:rPr>
              <a:t>"</a:t>
            </a:r>
            <a:r>
              <a:rPr lang="en-US" sz="2800" b="1" dirty="0" smtClean="0">
                <a:solidFill>
                  <a:srgbClr val="FFFFFF"/>
                </a:solidFill>
                <a:latin typeface="Arial" charset="0"/>
              </a:rPr>
              <a:t>… For verily I say unto you, Till heaven and earth pass, one </a:t>
            </a:r>
            <a:r>
              <a:rPr lang="en-US" sz="2800" b="1" dirty="0" smtClean="0">
                <a:solidFill>
                  <a:srgbClr val="FFFF00"/>
                </a:solidFill>
                <a:latin typeface="Arial" charset="0"/>
              </a:rPr>
              <a:t>jot</a:t>
            </a:r>
            <a:r>
              <a:rPr lang="en-US" sz="2800" b="1" dirty="0" smtClean="0">
                <a:solidFill>
                  <a:srgbClr val="FFFFFF"/>
                </a:solidFill>
                <a:latin typeface="Arial" charset="0"/>
              </a:rPr>
              <a:t> or one </a:t>
            </a:r>
            <a:r>
              <a:rPr lang="en-US" sz="2800" b="1" dirty="0" smtClean="0">
                <a:solidFill>
                  <a:srgbClr val="FFFF00"/>
                </a:solidFill>
                <a:latin typeface="Arial" charset="0"/>
              </a:rPr>
              <a:t>tittle</a:t>
            </a:r>
            <a:r>
              <a:rPr lang="en-US" sz="2800" b="1" dirty="0" smtClean="0">
                <a:solidFill>
                  <a:srgbClr val="FFFFFF"/>
                </a:solidFill>
                <a:latin typeface="Arial" charset="0"/>
              </a:rPr>
              <a:t> shall in no wise pass from the law, till all be fulfilled</a:t>
            </a:r>
            <a:r>
              <a:rPr lang="ru-RU" altLang="ja-JP" sz="2800" b="1" dirty="0" smtClean="0">
                <a:solidFill>
                  <a:srgbClr val="FFFFFF"/>
                </a:solidFill>
                <a:latin typeface="Arial" charset="0"/>
              </a:rPr>
              <a:t>"</a:t>
            </a:r>
            <a:r>
              <a:rPr lang="en-US" sz="2800" b="1" dirty="0" smtClean="0">
                <a:solidFill>
                  <a:srgbClr val="FFFFFF"/>
                </a:solidFill>
                <a:latin typeface="Arial" charset="0"/>
              </a:rPr>
              <a:t> (KJV).</a:t>
            </a:r>
          </a:p>
          <a:p>
            <a:pPr algn="ctr" defTabSz="914400" fontAlgn="base">
              <a:spcBef>
                <a:spcPct val="0"/>
              </a:spcBef>
              <a:spcAft>
                <a:spcPct val="0"/>
              </a:spcAft>
            </a:pPr>
            <a:endParaRPr lang="en-US" sz="2800" b="1" dirty="0" smtClean="0">
              <a:solidFill>
                <a:srgbClr val="FFFFFF"/>
              </a:solidFill>
              <a:latin typeface="Arial" charset="0"/>
            </a:endParaRPr>
          </a:p>
        </p:txBody>
      </p:sp>
      <p:sp>
        <p:nvSpPr>
          <p:cNvPr id="622594" name="Rectangle 1026"/>
          <p:cNvSpPr>
            <a:spLocks noGrp="1" noChangeArrowheads="1"/>
          </p:cNvSpPr>
          <p:nvPr>
            <p:ph type="ctrTitle"/>
          </p:nvPr>
        </p:nvSpPr>
        <p:spPr>
          <a:xfrm>
            <a:off x="9144000" y="-12700"/>
            <a:ext cx="2484438" cy="3009900"/>
          </a:xfrm>
        </p:spPr>
        <p:txBody>
          <a:bodyPr/>
          <a:lstStyle/>
          <a:p>
            <a:pPr eaLnBrk="1" hangingPunct="1">
              <a:defRPr/>
            </a:pPr>
            <a:r>
              <a:rPr lang="en-US" sz="3200" dirty="0">
                <a:latin typeface="Arial" charset="0"/>
                <a:ea typeface="ＭＳ Ｐゴシック" charset="0"/>
                <a:cs typeface="ＭＳ Ｐゴシック" charset="0"/>
              </a:rPr>
              <a:t>The Hebrew Consonants</a:t>
            </a:r>
          </a:p>
        </p:txBody>
      </p:sp>
      <p:sp>
        <p:nvSpPr>
          <p:cNvPr id="59396" name="Text Box 1029"/>
          <p:cNvSpPr txBox="1">
            <a:spLocks noChangeArrowheads="1"/>
          </p:cNvSpPr>
          <p:nvPr/>
        </p:nvSpPr>
        <p:spPr bwMode="auto">
          <a:xfrm>
            <a:off x="5000625" y="6535738"/>
            <a:ext cx="3760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algn="ctr" defTabSz="914400" eaLnBrk="1" fontAlgn="base" hangingPunct="1">
              <a:spcBef>
                <a:spcPct val="0"/>
              </a:spcBef>
              <a:spcAft>
                <a:spcPct val="0"/>
              </a:spcAft>
            </a:pPr>
            <a:r>
              <a:rPr lang="en-US" sz="1200" b="1" smtClean="0">
                <a:solidFill>
                  <a:srgbClr val="FFFFFF"/>
                </a:solidFill>
                <a:latin typeface="Arial" charset="0"/>
              </a:rPr>
              <a:t>http://www.keyway.ca/htm2002/hebrewal.htm</a:t>
            </a:r>
          </a:p>
        </p:txBody>
      </p:sp>
      <p:sp>
        <p:nvSpPr>
          <p:cNvPr id="59397" name="WordArt 1030"/>
          <p:cNvSpPr>
            <a:spLocks noChangeArrowheads="1" noChangeShapeType="1" noTextEdit="1"/>
          </p:cNvSpPr>
          <p:nvPr/>
        </p:nvSpPr>
        <p:spPr bwMode="auto">
          <a:xfrm>
            <a:off x="1447800" y="304800"/>
            <a:ext cx="6324600" cy="6858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The Hebrew Consonants</a:t>
            </a:r>
          </a:p>
        </p:txBody>
      </p:sp>
      <p:sp>
        <p:nvSpPr>
          <p:cNvPr id="622599" name="Oval 1031"/>
          <p:cNvSpPr>
            <a:spLocks noChangeArrowheads="1"/>
          </p:cNvSpPr>
          <p:nvPr/>
        </p:nvSpPr>
        <p:spPr bwMode="auto">
          <a:xfrm>
            <a:off x="7391400" y="1676400"/>
            <a:ext cx="152400" cy="228600"/>
          </a:xfrm>
          <a:prstGeom prst="ellipse">
            <a:avLst/>
          </a:prstGeom>
          <a:noFill/>
          <a:ln w="38100">
            <a:solidFill>
              <a:srgbClr val="FD1E0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622600" name="Oval 1032"/>
          <p:cNvSpPr>
            <a:spLocks noChangeArrowheads="1"/>
          </p:cNvSpPr>
          <p:nvPr/>
        </p:nvSpPr>
        <p:spPr bwMode="auto">
          <a:xfrm>
            <a:off x="8153400" y="3124200"/>
            <a:ext cx="533400" cy="533400"/>
          </a:xfrm>
          <a:prstGeom prst="ellipse">
            <a:avLst/>
          </a:prstGeom>
          <a:noFill/>
          <a:ln w="38100">
            <a:solidFill>
              <a:srgbClr val="FD1E0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mtClean="0">
              <a:solidFill>
                <a:srgbClr val="FFFFFF"/>
              </a:solidFill>
              <a:latin typeface="Garamond" charset="0"/>
              <a:ea typeface="ＭＳ Ｐゴシック" charset="0"/>
              <a:cs typeface="ＭＳ Ｐゴシック" charset="0"/>
            </a:endParaRPr>
          </a:p>
        </p:txBody>
      </p:sp>
      <p:sp>
        <p:nvSpPr>
          <p:cNvPr id="11" name="Text Box 7"/>
          <p:cNvSpPr txBox="1">
            <a:spLocks noChangeArrowheads="1"/>
          </p:cNvSpPr>
          <p:nvPr/>
        </p:nvSpPr>
        <p:spPr bwMode="auto">
          <a:xfrm>
            <a:off x="0" y="4794250"/>
            <a:ext cx="9166225" cy="18161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algn="ctr" eaLnBrk="0" fontAlgn="base" hangingPunct="0">
              <a:spcBef>
                <a:spcPct val="0"/>
              </a:spcBef>
              <a:spcAft>
                <a:spcPct val="0"/>
              </a:spcAft>
              <a:defRPr sz="2400">
                <a:solidFill>
                  <a:schemeClr val="tx1"/>
                </a:solidFill>
                <a:latin typeface="Garamond" charset="0"/>
                <a:ea typeface="ＭＳ Ｐゴシック" charset="0"/>
              </a:defRPr>
            </a:lvl6pPr>
            <a:lvl7pPr marL="2971800" indent="-228600" algn="ctr" eaLnBrk="0" fontAlgn="base" hangingPunct="0">
              <a:spcBef>
                <a:spcPct val="0"/>
              </a:spcBef>
              <a:spcAft>
                <a:spcPct val="0"/>
              </a:spcAft>
              <a:defRPr sz="2400">
                <a:solidFill>
                  <a:schemeClr val="tx1"/>
                </a:solidFill>
                <a:latin typeface="Garamond" charset="0"/>
                <a:ea typeface="ＭＳ Ｐゴシック" charset="0"/>
              </a:defRPr>
            </a:lvl7pPr>
            <a:lvl8pPr marL="3429000" indent="-228600" algn="ctr" eaLnBrk="0" fontAlgn="base" hangingPunct="0">
              <a:spcBef>
                <a:spcPct val="0"/>
              </a:spcBef>
              <a:spcAft>
                <a:spcPct val="0"/>
              </a:spcAft>
              <a:defRPr sz="2400">
                <a:solidFill>
                  <a:schemeClr val="tx1"/>
                </a:solidFill>
                <a:latin typeface="Garamond" charset="0"/>
                <a:ea typeface="ＭＳ Ｐゴシック" charset="0"/>
              </a:defRPr>
            </a:lvl8pPr>
            <a:lvl9pPr marL="3886200" indent="-228600" algn="ctr" eaLnBrk="0" fontAlgn="base" hangingPunct="0">
              <a:spcBef>
                <a:spcPct val="0"/>
              </a:spcBef>
              <a:spcAft>
                <a:spcPct val="0"/>
              </a:spcAft>
              <a:defRPr sz="2400">
                <a:solidFill>
                  <a:schemeClr val="tx1"/>
                </a:solidFill>
                <a:latin typeface="Garamond" charset="0"/>
                <a:ea typeface="ＭＳ Ｐゴシック" charset="0"/>
              </a:defRPr>
            </a:lvl9pPr>
          </a:lstStyle>
          <a:p>
            <a:pPr algn="ctr" defTabSz="914400" fontAlgn="base">
              <a:spcBef>
                <a:spcPct val="0"/>
              </a:spcBef>
              <a:spcAft>
                <a:spcPct val="0"/>
              </a:spcAft>
            </a:pPr>
            <a:r>
              <a:rPr lang="en-US" sz="2800" b="1" dirty="0" smtClean="0">
                <a:solidFill>
                  <a:srgbClr val="FFFFFF"/>
                </a:solidFill>
                <a:latin typeface="Arial" charset="0"/>
              </a:rPr>
              <a:t>Matt. 5:18 </a:t>
            </a:r>
            <a:r>
              <a:rPr lang="ru-RU" altLang="ja-JP" sz="2800" b="1" dirty="0" smtClean="0">
                <a:solidFill>
                  <a:srgbClr val="FFFFFF"/>
                </a:solidFill>
                <a:latin typeface="Arial" charset="0"/>
              </a:rPr>
              <a:t>"</a:t>
            </a:r>
            <a:r>
              <a:rPr lang="en-US" sz="2800" b="1" dirty="0" smtClean="0">
                <a:solidFill>
                  <a:srgbClr val="FFFFFF"/>
                </a:solidFill>
                <a:latin typeface="Arial" charset="0"/>
              </a:rPr>
              <a:t>… For truly I say to you, until heaven and earth pass away, not the </a:t>
            </a:r>
            <a:r>
              <a:rPr lang="en-US" sz="2800" b="1" dirty="0" smtClean="0">
                <a:solidFill>
                  <a:srgbClr val="FFFF00"/>
                </a:solidFill>
                <a:latin typeface="Arial" charset="0"/>
              </a:rPr>
              <a:t>smallest letter </a:t>
            </a:r>
            <a:r>
              <a:rPr lang="en-US" sz="2800" b="1" dirty="0" smtClean="0">
                <a:solidFill>
                  <a:srgbClr val="FFFFFF"/>
                </a:solidFill>
                <a:latin typeface="Arial" charset="0"/>
              </a:rPr>
              <a:t>[</a:t>
            </a:r>
            <a:r>
              <a:rPr lang="ru-RU" altLang="ja-JP" sz="2800" b="1" dirty="0" smtClean="0">
                <a:solidFill>
                  <a:srgbClr val="FFFFFF"/>
                </a:solidFill>
                <a:latin typeface="Arial" charset="0"/>
              </a:rPr>
              <a:t>"</a:t>
            </a:r>
            <a:r>
              <a:rPr lang="en-US" sz="2800" b="1" dirty="0" err="1" smtClean="0">
                <a:solidFill>
                  <a:srgbClr val="FFFFFF"/>
                </a:solidFill>
                <a:latin typeface="Arial" charset="0"/>
              </a:rPr>
              <a:t>yod</a:t>
            </a:r>
            <a:r>
              <a:rPr lang="ru-RU" altLang="ja-JP" sz="2800" b="1" dirty="0" smtClean="0">
                <a:solidFill>
                  <a:srgbClr val="FFFFFF"/>
                </a:solidFill>
                <a:latin typeface="Arial" charset="0"/>
              </a:rPr>
              <a:t>"</a:t>
            </a:r>
            <a:r>
              <a:rPr lang="en-US" altLang="ja-JP" sz="2800" b="1" dirty="0" smtClean="0">
                <a:solidFill>
                  <a:srgbClr val="FFFFFF"/>
                </a:solidFill>
                <a:latin typeface="Arial" charset="0"/>
              </a:rPr>
              <a:t> or </a:t>
            </a:r>
            <a:r>
              <a:rPr lang="ru-RU" altLang="ja-JP" sz="2800" b="1" dirty="0" smtClean="0">
                <a:solidFill>
                  <a:srgbClr val="FFFFFF"/>
                </a:solidFill>
                <a:latin typeface="Arial" charset="0"/>
              </a:rPr>
              <a:t>"</a:t>
            </a:r>
            <a:r>
              <a:rPr lang="en-US" altLang="ja-JP" sz="2800" b="1" dirty="0" smtClean="0">
                <a:solidFill>
                  <a:srgbClr val="FFFFFF"/>
                </a:solidFill>
                <a:latin typeface="Arial" charset="0"/>
              </a:rPr>
              <a:t>jot</a:t>
            </a:r>
            <a:r>
              <a:rPr lang="ru-RU" altLang="ja-JP" sz="2800" b="1" dirty="0" smtClean="0">
                <a:solidFill>
                  <a:srgbClr val="FFFFFF"/>
                </a:solidFill>
                <a:latin typeface="Arial" charset="0"/>
              </a:rPr>
              <a:t>"</a:t>
            </a:r>
            <a:r>
              <a:rPr lang="en-US" altLang="ja-JP" sz="2800" b="1" dirty="0" smtClean="0">
                <a:solidFill>
                  <a:srgbClr val="FFFFFF"/>
                </a:solidFill>
                <a:latin typeface="Arial" charset="0"/>
              </a:rPr>
              <a:t>] or </a:t>
            </a:r>
            <a:r>
              <a:rPr lang="en-US" altLang="ja-JP" sz="2800" b="1" dirty="0" smtClean="0">
                <a:solidFill>
                  <a:srgbClr val="FFFF00"/>
                </a:solidFill>
                <a:latin typeface="Arial" charset="0"/>
              </a:rPr>
              <a:t>stroke</a:t>
            </a:r>
            <a:r>
              <a:rPr lang="en-US" altLang="ja-JP" sz="2800" b="1" dirty="0" smtClean="0">
                <a:solidFill>
                  <a:srgbClr val="FFFFFF"/>
                </a:solidFill>
                <a:latin typeface="Arial" charset="0"/>
              </a:rPr>
              <a:t> [</a:t>
            </a:r>
            <a:r>
              <a:rPr lang="ru-RU" altLang="ja-JP" sz="2800" b="1" dirty="0" smtClean="0">
                <a:solidFill>
                  <a:srgbClr val="FFFFFF"/>
                </a:solidFill>
                <a:latin typeface="Arial" charset="0"/>
              </a:rPr>
              <a:t>"</a:t>
            </a:r>
            <a:r>
              <a:rPr lang="en-US" altLang="ja-JP" sz="2800" b="1" dirty="0" smtClean="0">
                <a:solidFill>
                  <a:srgbClr val="FFFFFF"/>
                </a:solidFill>
                <a:latin typeface="Arial" charset="0"/>
              </a:rPr>
              <a:t>tittle</a:t>
            </a:r>
            <a:r>
              <a:rPr lang="ru-RU" altLang="ja-JP" sz="2800" b="1" dirty="0" smtClean="0">
                <a:solidFill>
                  <a:srgbClr val="FFFFFF"/>
                </a:solidFill>
                <a:latin typeface="Arial" charset="0"/>
              </a:rPr>
              <a:t>"</a:t>
            </a:r>
            <a:r>
              <a:rPr lang="en-US" altLang="ja-JP" sz="2800" b="1" dirty="0" smtClean="0">
                <a:solidFill>
                  <a:srgbClr val="FFFFFF"/>
                </a:solidFill>
                <a:latin typeface="Arial" charset="0"/>
              </a:rPr>
              <a:t>] shall pass from the Law until all is accomplished</a:t>
            </a:r>
            <a:r>
              <a:rPr lang="ru-RU" altLang="ja-JP" sz="2800" b="1" dirty="0" smtClean="0">
                <a:solidFill>
                  <a:srgbClr val="FFFFFF"/>
                </a:solidFill>
                <a:latin typeface="Arial" charset="0"/>
              </a:rPr>
              <a:t>"</a:t>
            </a:r>
            <a:r>
              <a:rPr lang="en-US" altLang="ja-JP" sz="2800" b="1" dirty="0" smtClean="0">
                <a:solidFill>
                  <a:srgbClr val="FFFFFF"/>
                </a:solidFill>
                <a:latin typeface="Arial" charset="0"/>
              </a:rPr>
              <a:t> (NASB).</a:t>
            </a:r>
            <a:endParaRPr lang="en-US" sz="2800" b="1" dirty="0" smtClean="0">
              <a:solidFill>
                <a:srgbClr val="FFFFFF"/>
              </a:solidFill>
              <a:latin typeface="Arial" charset="0"/>
            </a:endParaRPr>
          </a:p>
        </p:txBody>
      </p:sp>
      <p:sp>
        <p:nvSpPr>
          <p:cNvPr id="13" name="TextBox 12"/>
          <p:cNvSpPr txBox="1"/>
          <p:nvPr/>
        </p:nvSpPr>
        <p:spPr>
          <a:xfrm>
            <a:off x="7535863" y="1905000"/>
            <a:ext cx="1227137" cy="584200"/>
          </a:xfrm>
          <a:prstGeom prst="rect">
            <a:avLst/>
          </a:prstGeom>
          <a:solidFill>
            <a:schemeClr val="accent5">
              <a:lumMod val="10000"/>
            </a:schemeClr>
          </a:solidFill>
        </p:spPr>
        <p:txBody>
          <a:bodyPr wrap="none">
            <a:spAutoFit/>
          </a:bodyPr>
          <a:lstStyle>
            <a:lvl1pPr eaLnBrk="0" hangingPunct="0">
              <a:defRPr sz="2400">
                <a:solidFill>
                  <a:schemeClr val="tx1"/>
                </a:solidFill>
                <a:latin typeface="Garamond" charset="0"/>
                <a:ea typeface="ＭＳ Ｐゴシック" charset="0"/>
                <a:cs typeface="Arial" charset="0"/>
              </a:defRPr>
            </a:lvl1pPr>
            <a:lvl2pPr marL="37931725" indent="-37474525" eaLnBrk="0" hangingPunct="0">
              <a:defRPr sz="2400">
                <a:solidFill>
                  <a:schemeClr val="tx1"/>
                </a:solidFill>
                <a:latin typeface="Garamond" charset="0"/>
                <a:ea typeface="Arial" charset="0"/>
                <a:cs typeface="Arial" charset="0"/>
              </a:defRPr>
            </a:lvl2pPr>
            <a:lvl3pPr eaLnBrk="0" hangingPunct="0">
              <a:defRPr sz="2400">
                <a:solidFill>
                  <a:schemeClr val="tx1"/>
                </a:solidFill>
                <a:latin typeface="Garamond" charset="0"/>
                <a:ea typeface="Arial" charset="0"/>
                <a:cs typeface="Arial" charset="0"/>
              </a:defRPr>
            </a:lvl3pPr>
            <a:lvl4pPr eaLnBrk="0" hangingPunct="0">
              <a:defRPr sz="2400">
                <a:solidFill>
                  <a:schemeClr val="tx1"/>
                </a:solidFill>
                <a:latin typeface="Garamond" charset="0"/>
                <a:ea typeface="Arial" charset="0"/>
                <a:cs typeface="Arial" charset="0"/>
              </a:defRPr>
            </a:lvl4pPr>
            <a:lvl5pPr eaLnBrk="0" hangingPunct="0">
              <a:defRPr sz="2400">
                <a:solidFill>
                  <a:schemeClr val="tx1"/>
                </a:solidFill>
                <a:latin typeface="Garamond" charset="0"/>
                <a:ea typeface="Arial" charset="0"/>
                <a:cs typeface="Arial" charset="0"/>
              </a:defRPr>
            </a:lvl5pPr>
            <a:lvl6pPr marL="457200" eaLnBrk="0" fontAlgn="base" hangingPunct="0">
              <a:spcBef>
                <a:spcPct val="0"/>
              </a:spcBef>
              <a:spcAft>
                <a:spcPct val="0"/>
              </a:spcAft>
              <a:defRPr sz="2400">
                <a:solidFill>
                  <a:schemeClr val="tx1"/>
                </a:solidFill>
                <a:latin typeface="Garamond" charset="0"/>
                <a:ea typeface="Arial" charset="0"/>
                <a:cs typeface="Arial" charset="0"/>
              </a:defRPr>
            </a:lvl6pPr>
            <a:lvl7pPr marL="914400" eaLnBrk="0" fontAlgn="base" hangingPunct="0">
              <a:spcBef>
                <a:spcPct val="0"/>
              </a:spcBef>
              <a:spcAft>
                <a:spcPct val="0"/>
              </a:spcAft>
              <a:defRPr sz="2400">
                <a:solidFill>
                  <a:schemeClr val="tx1"/>
                </a:solidFill>
                <a:latin typeface="Garamond" charset="0"/>
                <a:ea typeface="Arial" charset="0"/>
                <a:cs typeface="Arial" charset="0"/>
              </a:defRPr>
            </a:lvl7pPr>
            <a:lvl8pPr marL="1371600" eaLnBrk="0" fontAlgn="base" hangingPunct="0">
              <a:spcBef>
                <a:spcPct val="0"/>
              </a:spcBef>
              <a:spcAft>
                <a:spcPct val="0"/>
              </a:spcAft>
              <a:defRPr sz="2400">
                <a:solidFill>
                  <a:schemeClr val="tx1"/>
                </a:solidFill>
                <a:latin typeface="Garamond" charset="0"/>
                <a:ea typeface="Arial" charset="0"/>
                <a:cs typeface="Arial" charset="0"/>
              </a:defRPr>
            </a:lvl8pPr>
            <a:lvl9pPr marL="1828800" eaLnBrk="0" fontAlgn="base" hangingPunct="0">
              <a:spcBef>
                <a:spcPct val="0"/>
              </a:spcBef>
              <a:spcAft>
                <a:spcPct val="0"/>
              </a:spcAft>
              <a:defRPr sz="2400">
                <a:solidFill>
                  <a:schemeClr val="tx1"/>
                </a:solidFill>
                <a:latin typeface="Garamond" charset="0"/>
                <a:ea typeface="Arial" charset="0"/>
                <a:cs typeface="Arial" charset="0"/>
              </a:defRPr>
            </a:lvl9pPr>
          </a:lstStyle>
          <a:p>
            <a:pPr algn="ctr" defTabSz="914400" eaLnBrk="1" fontAlgn="base" hangingPunct="1">
              <a:spcBef>
                <a:spcPct val="0"/>
              </a:spcBef>
              <a:spcAft>
                <a:spcPct val="0"/>
              </a:spcAft>
              <a:defRPr/>
            </a:pPr>
            <a:r>
              <a:rPr lang="ru-RU" altLang="ja-JP" sz="3200" dirty="0" smtClean="0">
                <a:solidFill>
                  <a:srgbClr val="FFFFFF"/>
                </a:solidFill>
                <a:latin typeface="Arial" charset="0"/>
              </a:rPr>
              <a:t>"</a:t>
            </a:r>
            <a:r>
              <a:rPr lang="en-US" sz="3200" dirty="0" smtClean="0">
                <a:solidFill>
                  <a:srgbClr val="FFFFFF"/>
                </a:solidFill>
                <a:latin typeface="Arial" charset="0"/>
              </a:rPr>
              <a:t>tittle</a:t>
            </a:r>
            <a:r>
              <a:rPr lang="ru-RU" altLang="ja-JP" sz="3200" dirty="0" smtClean="0">
                <a:solidFill>
                  <a:srgbClr val="FFFFFF"/>
                </a:solidFill>
                <a:latin typeface="Arial" charset="0"/>
              </a:rPr>
              <a:t>"</a:t>
            </a:r>
            <a:endParaRPr lang="en-US" sz="1800" dirty="0" smtClean="0">
              <a:solidFill>
                <a:srgbClr val="FFFFFF"/>
              </a:solidFill>
            </a:endParaRPr>
          </a:p>
        </p:txBody>
      </p:sp>
      <p:sp>
        <p:nvSpPr>
          <p:cNvPr id="14" name="TextBox 13"/>
          <p:cNvSpPr txBox="1"/>
          <p:nvPr/>
        </p:nvSpPr>
        <p:spPr>
          <a:xfrm>
            <a:off x="7153275" y="2819400"/>
            <a:ext cx="1138238" cy="584200"/>
          </a:xfrm>
          <a:prstGeom prst="rect">
            <a:avLst/>
          </a:prstGeom>
          <a:solidFill>
            <a:schemeClr val="accent5">
              <a:lumMod val="10000"/>
            </a:schemeClr>
          </a:solidFill>
        </p:spPr>
        <p:txBody>
          <a:bodyPr wrap="none">
            <a:spAutoFit/>
          </a:bodyPr>
          <a:lstStyle>
            <a:lvl1pPr eaLnBrk="0" hangingPunct="0">
              <a:defRPr sz="2400">
                <a:solidFill>
                  <a:schemeClr val="tx1"/>
                </a:solidFill>
                <a:latin typeface="Garamond" charset="0"/>
                <a:ea typeface="ＭＳ Ｐゴシック" charset="0"/>
                <a:cs typeface="Arial" charset="0"/>
              </a:defRPr>
            </a:lvl1pPr>
            <a:lvl2pPr marL="37931725" indent="-37474525" eaLnBrk="0" hangingPunct="0">
              <a:defRPr sz="2400">
                <a:solidFill>
                  <a:schemeClr val="tx1"/>
                </a:solidFill>
                <a:latin typeface="Garamond" charset="0"/>
                <a:ea typeface="Arial" charset="0"/>
                <a:cs typeface="Arial" charset="0"/>
              </a:defRPr>
            </a:lvl2pPr>
            <a:lvl3pPr eaLnBrk="0" hangingPunct="0">
              <a:defRPr sz="2400">
                <a:solidFill>
                  <a:schemeClr val="tx1"/>
                </a:solidFill>
                <a:latin typeface="Garamond" charset="0"/>
                <a:ea typeface="Arial" charset="0"/>
                <a:cs typeface="Arial" charset="0"/>
              </a:defRPr>
            </a:lvl3pPr>
            <a:lvl4pPr eaLnBrk="0" hangingPunct="0">
              <a:defRPr sz="2400">
                <a:solidFill>
                  <a:schemeClr val="tx1"/>
                </a:solidFill>
                <a:latin typeface="Garamond" charset="0"/>
                <a:ea typeface="Arial" charset="0"/>
                <a:cs typeface="Arial" charset="0"/>
              </a:defRPr>
            </a:lvl4pPr>
            <a:lvl5pPr eaLnBrk="0" hangingPunct="0">
              <a:defRPr sz="2400">
                <a:solidFill>
                  <a:schemeClr val="tx1"/>
                </a:solidFill>
                <a:latin typeface="Garamond" charset="0"/>
                <a:ea typeface="Arial" charset="0"/>
                <a:cs typeface="Arial" charset="0"/>
              </a:defRPr>
            </a:lvl5pPr>
            <a:lvl6pPr marL="457200" eaLnBrk="0" fontAlgn="base" hangingPunct="0">
              <a:spcBef>
                <a:spcPct val="0"/>
              </a:spcBef>
              <a:spcAft>
                <a:spcPct val="0"/>
              </a:spcAft>
              <a:defRPr sz="2400">
                <a:solidFill>
                  <a:schemeClr val="tx1"/>
                </a:solidFill>
                <a:latin typeface="Garamond" charset="0"/>
                <a:ea typeface="Arial" charset="0"/>
                <a:cs typeface="Arial" charset="0"/>
              </a:defRPr>
            </a:lvl6pPr>
            <a:lvl7pPr marL="914400" eaLnBrk="0" fontAlgn="base" hangingPunct="0">
              <a:spcBef>
                <a:spcPct val="0"/>
              </a:spcBef>
              <a:spcAft>
                <a:spcPct val="0"/>
              </a:spcAft>
              <a:defRPr sz="2400">
                <a:solidFill>
                  <a:schemeClr val="tx1"/>
                </a:solidFill>
                <a:latin typeface="Garamond" charset="0"/>
                <a:ea typeface="Arial" charset="0"/>
                <a:cs typeface="Arial" charset="0"/>
              </a:defRPr>
            </a:lvl7pPr>
            <a:lvl8pPr marL="1371600" eaLnBrk="0" fontAlgn="base" hangingPunct="0">
              <a:spcBef>
                <a:spcPct val="0"/>
              </a:spcBef>
              <a:spcAft>
                <a:spcPct val="0"/>
              </a:spcAft>
              <a:defRPr sz="2400">
                <a:solidFill>
                  <a:schemeClr val="tx1"/>
                </a:solidFill>
                <a:latin typeface="Garamond" charset="0"/>
                <a:ea typeface="Arial" charset="0"/>
                <a:cs typeface="Arial" charset="0"/>
              </a:defRPr>
            </a:lvl8pPr>
            <a:lvl9pPr marL="1828800" eaLnBrk="0" fontAlgn="base" hangingPunct="0">
              <a:spcBef>
                <a:spcPct val="0"/>
              </a:spcBef>
              <a:spcAft>
                <a:spcPct val="0"/>
              </a:spcAft>
              <a:defRPr sz="2400">
                <a:solidFill>
                  <a:schemeClr val="tx1"/>
                </a:solidFill>
                <a:latin typeface="Garamond" charset="0"/>
                <a:ea typeface="Arial" charset="0"/>
                <a:cs typeface="Arial" charset="0"/>
              </a:defRPr>
            </a:lvl9pPr>
          </a:lstStyle>
          <a:p>
            <a:pPr algn="ctr" defTabSz="914400" eaLnBrk="1" fontAlgn="base" hangingPunct="1">
              <a:spcBef>
                <a:spcPct val="0"/>
              </a:spcBef>
              <a:spcAft>
                <a:spcPct val="0"/>
              </a:spcAft>
              <a:defRPr/>
            </a:pPr>
            <a:r>
              <a:rPr lang="ru-RU" altLang="ja-JP" sz="3200" dirty="0" smtClean="0">
                <a:solidFill>
                  <a:srgbClr val="FFFFFF"/>
                </a:solidFill>
                <a:latin typeface="Arial" charset="0"/>
              </a:rPr>
              <a:t>"</a:t>
            </a:r>
            <a:r>
              <a:rPr lang="en-US" sz="3200" dirty="0" err="1" smtClean="0">
                <a:solidFill>
                  <a:srgbClr val="FFFFFF"/>
                </a:solidFill>
                <a:latin typeface="Arial" charset="0"/>
              </a:rPr>
              <a:t>yod</a:t>
            </a:r>
            <a:r>
              <a:rPr lang="ru-RU" altLang="ja-JP" sz="3200" dirty="0" smtClean="0">
                <a:solidFill>
                  <a:srgbClr val="FFFFFF"/>
                </a:solidFill>
                <a:latin typeface="Arial" charset="0"/>
              </a:rPr>
              <a:t>"</a:t>
            </a:r>
            <a:endParaRPr lang="en-US" sz="1800" dirty="0" smtClean="0">
              <a:solidFill>
                <a:srgbClr val="FFFFFF"/>
              </a:solidFill>
            </a:endParaRPr>
          </a:p>
        </p:txBody>
      </p:sp>
    </p:spTree>
    <p:extLst>
      <p:ext uri="{BB962C8B-B14F-4D97-AF65-F5344CB8AC3E}">
        <p14:creationId xmlns:p14="http://schemas.microsoft.com/office/powerpoint/2010/main" val="244825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26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2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22599" grpId="0" animBg="1"/>
      <p:bldP spid="622600" grpId="0" animBg="1"/>
      <p:bldP spid="11"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077975"/>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should we </a:t>
            </a:r>
            <a:r>
              <a:rPr lang="en-US" sz="4800" b="1" dirty="0">
                <a:solidFill>
                  <a:srgbClr val="FFFF00"/>
                </a:solidFill>
                <a:effectLst>
                  <a:glow rad="127000">
                    <a:schemeClr val="tx1"/>
                  </a:glow>
                </a:effectLst>
                <a:latin typeface="Arial" charset="0"/>
                <a:ea typeface="ＭＳ Ｐゴシック" charset="0"/>
                <a:cs typeface="ＭＳ Ｐゴシック" charset="0"/>
              </a:rPr>
              <a:t>relate</a:t>
            </a:r>
            <a:r>
              <a:rPr lang="en-US" sz="4800" b="1" dirty="0">
                <a:effectLst>
                  <a:glow rad="127000">
                    <a:schemeClr val="tx1"/>
                  </a:glow>
                </a:effectLst>
                <a:latin typeface="Arial" charset="0"/>
                <a:ea typeface="ＭＳ Ｐゴシック" charset="0"/>
                <a:cs typeface="ＭＳ Ｐゴシック" charset="0"/>
              </a:rPr>
              <a:t> to the </a:t>
            </a:r>
            <a:r>
              <a:rPr lang="en-US" sz="4800" b="1" dirty="0" smtClean="0">
                <a:effectLst>
                  <a:glow rad="127000">
                    <a:schemeClr val="tx1"/>
                  </a:glow>
                </a:effectLst>
                <a:latin typeface="Arial" charset="0"/>
                <a:ea typeface="ＭＳ Ｐゴシック" charset="0"/>
                <a:cs typeface="ＭＳ Ｐゴシック" charset="0"/>
              </a:rPr>
              <a:t>Old Testament?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98489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93743" cy="5545432"/>
          </a:xfrm>
          <a:prstGeom prst="rect">
            <a:avLst/>
          </a:prstGeom>
        </p:spPr>
      </p:pic>
      <p:sp>
        <p:nvSpPr>
          <p:cNvPr id="900098" name="Rectangle 2"/>
          <p:cNvSpPr>
            <a:spLocks noGrp="1" noChangeArrowheads="1"/>
          </p:cNvSpPr>
          <p:nvPr>
            <p:ph type="ctrTitle"/>
          </p:nvPr>
        </p:nvSpPr>
        <p:spPr>
          <a:xfrm>
            <a:off x="0" y="4919334"/>
            <a:ext cx="9144000" cy="1946407"/>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I</a:t>
            </a:r>
            <a:r>
              <a:rPr lang="en-US" sz="4000" b="1" dirty="0">
                <a:effectLst>
                  <a:glow rad="127000">
                    <a:schemeClr val="tx1"/>
                  </a:glow>
                </a:effectLst>
                <a:latin typeface="Arial" charset="0"/>
                <a:ea typeface="ＭＳ Ｐゴシック" charset="0"/>
                <a:cs typeface="ＭＳ Ｐゴシック" charset="0"/>
              </a:rPr>
              <a:t>. The OT will </a:t>
            </a:r>
            <a:r>
              <a:rPr lang="en-US" sz="4000" b="1" dirty="0">
                <a:solidFill>
                  <a:srgbClr val="FFFF00"/>
                </a:solidFill>
                <a:effectLst>
                  <a:glow rad="127000">
                    <a:schemeClr val="tx1"/>
                  </a:glow>
                </a:effectLst>
                <a:latin typeface="Arial" charset="0"/>
                <a:ea typeface="ＭＳ Ｐゴシック" charset="0"/>
                <a:cs typeface="ＭＳ Ｐゴシック" charset="0"/>
              </a:rPr>
              <a:t>remain</a:t>
            </a:r>
            <a:r>
              <a:rPr lang="en-US" sz="4000" b="1" dirty="0">
                <a:effectLst>
                  <a:glow rad="127000">
                    <a:schemeClr val="tx1"/>
                  </a:glow>
                </a:effectLst>
                <a:latin typeface="Arial" charset="0"/>
                <a:ea typeface="ＭＳ Ｐゴシック" charset="0"/>
                <a:cs typeface="ＭＳ Ｐゴシック" charset="0"/>
              </a:rPr>
              <a:t> until all it prophesies about Jesus comes true (5:17-18). </a:t>
            </a:r>
          </a:p>
        </p:txBody>
      </p:sp>
    </p:spTree>
    <p:extLst>
      <p:ext uri="{BB962C8B-B14F-4D97-AF65-F5344CB8AC3E}">
        <p14:creationId xmlns:p14="http://schemas.microsoft.com/office/powerpoint/2010/main" val="316612401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22054"/>
          <a:stretch/>
        </p:blipFill>
        <p:spPr>
          <a:xfrm rot="10800000">
            <a:off x="0" y="3005380"/>
            <a:ext cx="9144000" cy="38526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9112"/>
            <a:ext cx="9144000" cy="264896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a:t>
            </a:r>
            <a:r>
              <a:rPr lang="en-US" sz="4800" b="1" dirty="0" smtClean="0">
                <a:effectLst>
                  <a:glow rad="127000">
                    <a:schemeClr val="tx1"/>
                  </a:glow>
                </a:effectLst>
                <a:latin typeface="Arial" charset="0"/>
                <a:ea typeface="ＭＳ Ｐゴシック" charset="0"/>
                <a:cs typeface="ＭＳ Ｐゴシック" charset="0"/>
              </a:rPr>
              <a:t>We</a:t>
            </a:r>
            <a:r>
              <a:rPr lang="uk-UA" sz="4800" b="1" dirty="0" smtClean="0">
                <a:effectLst>
                  <a:glow rad="127000">
                    <a:schemeClr val="tx1"/>
                  </a:glow>
                </a:effectLst>
                <a:latin typeface="Arial" charset="0"/>
                <a:ea typeface="ＭＳ Ｐゴシック" charset="0"/>
                <a:cs typeface="ＭＳ Ｐゴシック" charset="0"/>
              </a:rPr>
              <a:t>'</a:t>
            </a:r>
            <a:r>
              <a:rPr lang="en-US" sz="4800" b="1" dirty="0" err="1" smtClean="0">
                <a:effectLst>
                  <a:glow rad="127000">
                    <a:schemeClr val="tx1"/>
                  </a:glow>
                </a:effectLst>
                <a:latin typeface="Arial" charset="0"/>
                <a:ea typeface="ＭＳ Ｐゴシック" charset="0"/>
                <a:cs typeface="ＭＳ Ｐゴシック" charset="0"/>
              </a:rPr>
              <a:t>ll</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be </a:t>
            </a:r>
            <a:r>
              <a:rPr lang="en-US" sz="4800" b="1" dirty="0">
                <a:solidFill>
                  <a:srgbClr val="FFFF00"/>
                </a:solidFill>
                <a:effectLst>
                  <a:glow rad="127000">
                    <a:schemeClr val="tx1"/>
                  </a:glow>
                </a:effectLst>
                <a:latin typeface="Arial" charset="0"/>
                <a:ea typeface="ＭＳ Ｐゴシック" charset="0"/>
                <a:cs typeface="ＭＳ Ｐゴシック" charset="0"/>
              </a:rPr>
              <a:t>rewarded</a:t>
            </a:r>
            <a:r>
              <a:rPr lang="en-US" sz="4800" b="1" dirty="0">
                <a:effectLst>
                  <a:glow rad="127000">
                    <a:schemeClr val="tx1"/>
                  </a:glow>
                </a:effectLst>
                <a:latin typeface="Arial" charset="0"/>
                <a:ea typeface="ＭＳ Ｐゴシック" charset="0"/>
                <a:cs typeface="ＭＳ Ｐゴシック" charset="0"/>
              </a:rPr>
              <a:t> based on our response to the OT (5:19-20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180335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60092"/>
            <a:ext cx="9144000" cy="105198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Critics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41400"/>
            <a:ext cx="9144000" cy="4754880"/>
          </a:xfrm>
          <a:prstGeom prst="rect">
            <a:avLst/>
          </a:prstGeom>
        </p:spPr>
      </p:pic>
      <p:sp>
        <p:nvSpPr>
          <p:cNvPr id="4" name="Rectangle 2"/>
          <p:cNvSpPr txBox="1">
            <a:spLocks noChangeArrowheads="1"/>
          </p:cNvSpPr>
          <p:nvPr/>
        </p:nvSpPr>
        <p:spPr bwMode="auto">
          <a:xfrm>
            <a:off x="2815049" y="1257874"/>
            <a:ext cx="6231996" cy="4123774"/>
          </a:xfrm>
          <a:prstGeom prst="rect">
            <a:avLst/>
          </a:prstGeom>
          <a:solidFill>
            <a:schemeClr val="tx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effectLst/>
                <a:latin typeface="Arial" charset="0"/>
                <a:ea typeface="ＭＳ Ｐゴシック" charset="0"/>
                <a:cs typeface="ＭＳ Ｐゴシック" charset="0"/>
              </a:rPr>
              <a:t>“The God of the Old Testament is arguably the most unpleasant character in all fiction: jealous and proud of it; a petty, unjust, unforgiving control-freak; a vindictive, bloodthirsty ethnic cleanser; a misogynistic, homophobic, racist, infanticidal, genocidal, filicidal, pestilential, megalomaniacal, sadomasochistic, capriciously malevolent bully.”</a:t>
            </a:r>
          </a:p>
          <a:p>
            <a:pPr>
              <a:defRPr/>
            </a:pPr>
            <a:r>
              <a:rPr lang="en-US" sz="2400" b="1" dirty="0" smtClean="0">
                <a:effectLst/>
                <a:latin typeface="Arial" charset="0"/>
                <a:ea typeface="ＭＳ Ｐゴシック" charset="0"/>
                <a:cs typeface="ＭＳ Ｐゴシック" charset="0"/>
              </a:rPr>
              <a:t>—Richard Dawkins</a:t>
            </a:r>
            <a:endParaRPr lang="en-US" sz="24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727916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6519786" cy="682746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294968" y="29469"/>
            <a:ext cx="5849031" cy="6797994"/>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Anyone </a:t>
            </a:r>
            <a:r>
              <a:rPr lang="en-US" sz="3600" b="1" dirty="0">
                <a:effectLst>
                  <a:glow rad="127000">
                    <a:schemeClr val="tx1"/>
                  </a:glow>
                </a:effectLst>
                <a:latin typeface="Arial" charset="0"/>
                <a:ea typeface="ＭＳ Ｐゴシック" charset="0"/>
                <a:cs typeface="ＭＳ Ｐゴシック" charset="0"/>
              </a:rPr>
              <a:t>who </a:t>
            </a:r>
            <a:r>
              <a:rPr lang="en-US" sz="3600" b="1" dirty="0">
                <a:solidFill>
                  <a:srgbClr val="FFFF00"/>
                </a:solidFill>
                <a:effectLst>
                  <a:glow rad="127000">
                    <a:schemeClr val="tx1"/>
                  </a:glow>
                </a:effectLst>
                <a:latin typeface="Arial" charset="0"/>
                <a:ea typeface="ＭＳ Ｐゴシック" charset="0"/>
                <a:cs typeface="ＭＳ Ｐゴシック" charset="0"/>
              </a:rPr>
              <a:t>breaks one of the least of these commandment</a:t>
            </a:r>
            <a:r>
              <a:rPr lang="en-US" sz="3600" b="1" dirty="0">
                <a:effectLst>
                  <a:glow rad="127000">
                    <a:schemeClr val="tx1"/>
                  </a:glow>
                </a:effectLst>
                <a:latin typeface="Arial" charset="0"/>
                <a:ea typeface="ＭＳ Ｐゴシック" charset="0"/>
                <a:cs typeface="ＭＳ Ｐゴシック" charset="0"/>
              </a:rPr>
              <a:t>s and teaches others to do the same will be called </a:t>
            </a:r>
            <a:r>
              <a:rPr lang="en-US" sz="3600" b="1" dirty="0">
                <a:solidFill>
                  <a:srgbClr val="FFFF00"/>
                </a:solidFill>
                <a:effectLst>
                  <a:glow rad="127000">
                    <a:schemeClr val="tx1"/>
                  </a:glow>
                </a:effectLst>
                <a:latin typeface="Arial" charset="0"/>
                <a:ea typeface="ＭＳ Ｐゴシック" charset="0"/>
                <a:cs typeface="ＭＳ Ｐゴシック" charset="0"/>
              </a:rPr>
              <a:t>least</a:t>
            </a:r>
            <a:r>
              <a:rPr lang="en-US" sz="3600" b="1" dirty="0">
                <a:effectLst>
                  <a:glow rad="127000">
                    <a:schemeClr val="tx1"/>
                  </a:glow>
                </a:effectLst>
                <a:latin typeface="Arial" charset="0"/>
                <a:ea typeface="ＭＳ Ｐゴシック" charset="0"/>
                <a:cs typeface="ＭＳ Ｐゴシック" charset="0"/>
              </a:rPr>
              <a:t> in the kingdom of heaven, but whoever </a:t>
            </a:r>
            <a:r>
              <a:rPr lang="en-US" sz="3600" b="1" dirty="0">
                <a:solidFill>
                  <a:srgbClr val="FFFF00"/>
                </a:solidFill>
                <a:effectLst>
                  <a:glow rad="127000">
                    <a:schemeClr val="tx1"/>
                  </a:glow>
                </a:effectLst>
                <a:latin typeface="Arial" charset="0"/>
                <a:ea typeface="ＭＳ Ｐゴシック" charset="0"/>
                <a:cs typeface="ＭＳ Ｐゴシック" charset="0"/>
              </a:rPr>
              <a:t>practices</a:t>
            </a:r>
            <a:r>
              <a:rPr lang="en-US" sz="3600" b="1" dirty="0">
                <a:effectLst>
                  <a:glow rad="127000">
                    <a:schemeClr val="tx1"/>
                  </a:glow>
                </a:effectLst>
                <a:latin typeface="Arial" charset="0"/>
                <a:ea typeface="ＭＳ Ｐゴシック" charset="0"/>
                <a:cs typeface="ＭＳ Ｐゴシック" charset="0"/>
              </a:rPr>
              <a:t> and teaches these commands will be called </a:t>
            </a:r>
            <a:r>
              <a:rPr lang="en-US" sz="3600" b="1" dirty="0">
                <a:solidFill>
                  <a:srgbClr val="FFFF00"/>
                </a:solidFill>
                <a:effectLst>
                  <a:glow rad="127000">
                    <a:schemeClr val="tx1"/>
                  </a:glow>
                </a:effectLst>
                <a:latin typeface="Arial" charset="0"/>
                <a:ea typeface="ＭＳ Ｐゴシック" charset="0"/>
                <a:cs typeface="ＭＳ Ｐゴシック" charset="0"/>
              </a:rPr>
              <a:t>great</a:t>
            </a:r>
            <a:r>
              <a:rPr lang="en-US" sz="3600" b="1" dirty="0">
                <a:effectLst>
                  <a:glow rad="127000">
                    <a:schemeClr val="tx1"/>
                  </a:glow>
                </a:effectLst>
                <a:latin typeface="Arial" charset="0"/>
                <a:ea typeface="ＭＳ Ｐゴシック" charset="0"/>
                <a:cs typeface="ＭＳ Ｐゴシック" charset="0"/>
              </a:rPr>
              <a:t> in the kingdom of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(5:19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06022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44" y="0"/>
            <a:ext cx="717863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76056" y="49784"/>
            <a:ext cx="4067944" cy="5971504"/>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Rewards in the Kingdom of Heaven</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265748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Scripture</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963261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3" y="0"/>
            <a:ext cx="750605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76056" y="49784"/>
            <a:ext cx="4067944" cy="5971504"/>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Entering the Kingdom of Heaven</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14853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38224" y="29469"/>
            <a:ext cx="3905776" cy="682853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I tell you that unless your righteousness surpasses that of the Pharisees and the teachers of the law, you will certainly not enter the kingdom of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(5:20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31561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Epitome of Righteousness</a:t>
            </a:r>
            <a:r>
              <a:rPr lang="ru-RU"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36700"/>
            <a:ext cx="9144000" cy="3768328"/>
          </a:xfrm>
          <a:prstGeom prst="rect">
            <a:avLst/>
          </a:prstGeom>
        </p:spPr>
      </p:pic>
    </p:spTree>
    <p:extLst>
      <p:ext uri="{BB962C8B-B14F-4D97-AF65-F5344CB8AC3E}">
        <p14:creationId xmlns:p14="http://schemas.microsoft.com/office/powerpoint/2010/main" val="2790075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External Righteousness</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715540"/>
            <a:ext cx="9152265" cy="6142460"/>
          </a:xfrm>
          <a:prstGeom prst="rect">
            <a:avLst/>
          </a:prstGeom>
        </p:spPr>
      </p:pic>
    </p:spTree>
    <p:extLst>
      <p:ext uri="{BB962C8B-B14F-4D97-AF65-F5344CB8AC3E}">
        <p14:creationId xmlns:p14="http://schemas.microsoft.com/office/powerpoint/2010/main" val="16200346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Torah observant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but missing the point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1786219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8354" y="196834"/>
            <a:ext cx="9036496" cy="999492"/>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Righteous in Christ</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397000"/>
            <a:ext cx="9101667" cy="5461000"/>
          </a:xfrm>
          <a:prstGeom prst="rect">
            <a:avLst/>
          </a:prstGeom>
        </p:spPr>
      </p:pic>
    </p:spTree>
    <p:extLst>
      <p:ext uri="{BB962C8B-B14F-4D97-AF65-F5344CB8AC3E}">
        <p14:creationId xmlns:p14="http://schemas.microsoft.com/office/powerpoint/2010/main" val="2563803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38224" y="29469"/>
            <a:ext cx="3905776" cy="6828531"/>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I tell you that unless your righteousness surpasses that of the Pharisees and the teachers of the law, you will certainly not enter the kingdom of </a:t>
            </a:r>
            <a:r>
              <a:rPr lang="en-US" sz="3600" b="1" dirty="0" smtClean="0">
                <a:effectLst>
                  <a:glow rad="127000">
                    <a:schemeClr val="tx1"/>
                  </a:glow>
                </a:effectLst>
                <a:latin typeface="Arial" charset="0"/>
                <a:ea typeface="ＭＳ Ｐゴシック" charset="0"/>
                <a:cs typeface="ＭＳ Ｐゴシック" charset="0"/>
              </a:rPr>
              <a:t>heaven</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(5:20 </a:t>
            </a:r>
            <a:r>
              <a:rPr lang="en-US" sz="3200" b="1" dirty="0" smtClean="0">
                <a:effectLst>
                  <a:glow rad="127000">
                    <a:schemeClr val="tx1"/>
                  </a:glow>
                </a:effectLst>
                <a:latin typeface="Arial" charset="0"/>
                <a:ea typeface="ＭＳ Ｐゴシック" charset="0"/>
                <a:cs typeface="ＭＳ Ｐゴシック" charset="0"/>
              </a:rPr>
              <a:t>NIV</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1989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48374"/>
            <a:ext cx="9144000" cy="1953273"/>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do </a:t>
            </a:r>
            <a:r>
              <a:rPr lang="en-US" sz="8000" b="1" i="1" dirty="0" smtClean="0">
                <a:effectLst>
                  <a:glow rad="127000">
                    <a:schemeClr val="tx1"/>
                  </a:glow>
                </a:effectLst>
                <a:latin typeface="Arial" charset="0"/>
                <a:ea typeface="ＭＳ Ｐゴシック" charset="0"/>
                <a:cs typeface="ＭＳ Ｐゴシック" charset="0"/>
              </a:rPr>
              <a:t>you</a:t>
            </a:r>
            <a:r>
              <a:rPr lang="en-US" sz="8000" b="1" dirty="0" smtClean="0">
                <a:effectLst>
                  <a:glow rad="127000">
                    <a:schemeClr val="tx1"/>
                  </a:glow>
                </a:effectLst>
                <a:latin typeface="Arial" charset="0"/>
                <a:ea typeface="ＭＳ Ｐゴシック" charset="0"/>
                <a:cs typeface="ＭＳ Ｐゴシック" charset="0"/>
              </a:rPr>
              <a:t> </a:t>
            </a:r>
            <a:r>
              <a:rPr lang="en-US" sz="5400" b="1" dirty="0" smtClean="0">
                <a:effectLst>
                  <a:glow rad="127000">
                    <a:schemeClr val="tx1"/>
                  </a:glow>
                </a:effectLst>
                <a:latin typeface="Arial" charset="0"/>
                <a:ea typeface="ＭＳ Ｐゴシック" charset="0"/>
                <a:cs typeface="ＭＳ Ｐゴシック" charset="0"/>
              </a:rPr>
              <a:t>do with the Old Testament?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727916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077975"/>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should we </a:t>
            </a:r>
            <a:r>
              <a:rPr lang="en-US" sz="4800" b="1" dirty="0">
                <a:solidFill>
                  <a:srgbClr val="FFFF00"/>
                </a:solidFill>
                <a:effectLst>
                  <a:glow rad="127000">
                    <a:schemeClr val="tx1"/>
                  </a:glow>
                </a:effectLst>
                <a:latin typeface="Arial" charset="0"/>
                <a:ea typeface="ＭＳ Ｐゴシック" charset="0"/>
                <a:cs typeface="ＭＳ Ｐゴシック" charset="0"/>
              </a:rPr>
              <a:t>relate</a:t>
            </a:r>
            <a:r>
              <a:rPr lang="en-US" sz="4800" b="1" dirty="0">
                <a:effectLst>
                  <a:glow rad="127000">
                    <a:schemeClr val="tx1"/>
                  </a:glow>
                </a:effectLst>
                <a:latin typeface="Arial" charset="0"/>
                <a:ea typeface="ＭＳ Ｐゴシック" charset="0"/>
                <a:cs typeface="ＭＳ Ｐゴシック" charset="0"/>
              </a:rPr>
              <a:t> to the </a:t>
            </a:r>
            <a:r>
              <a:rPr lang="en-US" sz="4800" b="1" dirty="0" smtClean="0">
                <a:effectLst>
                  <a:glow rad="127000">
                    <a:schemeClr val="tx1"/>
                  </a:glow>
                </a:effectLst>
                <a:latin typeface="Arial" charset="0"/>
                <a:ea typeface="ＭＳ Ｐゴシック" charset="0"/>
                <a:cs typeface="ＭＳ Ｐゴシック" charset="0"/>
              </a:rPr>
              <a:t>Old Testament?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38566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096000"/>
          </a:xfrm>
          <a:prstGeom prst="rect">
            <a:avLst/>
          </a:prstGeom>
        </p:spPr>
      </p:pic>
      <p:sp>
        <p:nvSpPr>
          <p:cNvPr id="900098" name="Rectangle 2"/>
          <p:cNvSpPr>
            <a:spLocks noGrp="1" noChangeArrowheads="1"/>
          </p:cNvSpPr>
          <p:nvPr>
            <p:ph type="ctrTitle"/>
          </p:nvPr>
        </p:nvSpPr>
        <p:spPr>
          <a:xfrm>
            <a:off x="2300956" y="49641"/>
            <a:ext cx="6843044" cy="2016125"/>
          </a:xfrm>
          <a:effectLst>
            <a:outerShdw blurRad="63500" dist="35921" dir="2700000" algn="ctr" rotWithShape="0">
              <a:schemeClr val="tx2">
                <a:alpha val="74998"/>
              </a:schemeClr>
            </a:outerShdw>
          </a:effectLst>
          <a:extLst/>
        </p:spPr>
        <p:txBody>
          <a:bodyPr/>
          <a:lstStyle/>
          <a:p>
            <a:pPr>
              <a:defRPr/>
            </a:pPr>
            <a:r>
              <a:rPr lang="en-US" sz="6000" b="1" dirty="0" smtClean="0">
                <a:solidFill>
                  <a:srgbClr val="FFFF00"/>
                </a:solidFill>
                <a:effectLst>
                  <a:glow rad="127000">
                    <a:schemeClr val="tx1"/>
                  </a:glow>
                </a:effectLst>
                <a:latin typeface="Arial" charset="0"/>
                <a:ea typeface="ＭＳ Ｐゴシック" charset="0"/>
                <a:cs typeface="ＭＳ Ｐゴシック" charset="0"/>
              </a:rPr>
              <a:t>Read</a:t>
            </a:r>
            <a:r>
              <a:rPr lang="en-US" sz="6000" b="1" dirty="0" smtClean="0">
                <a:effectLst>
                  <a:glow rad="127000">
                    <a:schemeClr val="tx1"/>
                  </a:glow>
                </a:effectLst>
                <a:latin typeface="Arial" charset="0"/>
                <a:ea typeface="ＭＳ Ｐゴシック" charset="0"/>
                <a:cs typeface="ＭＳ Ｐゴシック" charset="0"/>
              </a:rPr>
              <a:t> the OT but focus on Jesus</a:t>
            </a:r>
            <a:endParaRPr lang="en-US" sz="6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944674"/>
            <a:ext cx="9144000" cy="9133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Main Idea of 5:17-20</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9625098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93743" cy="5545432"/>
          </a:xfrm>
          <a:prstGeom prst="rect">
            <a:avLst/>
          </a:prstGeom>
        </p:spPr>
      </p:pic>
      <p:sp>
        <p:nvSpPr>
          <p:cNvPr id="900098" name="Rectangle 2"/>
          <p:cNvSpPr>
            <a:spLocks noGrp="1" noChangeArrowheads="1"/>
          </p:cNvSpPr>
          <p:nvPr>
            <p:ph type="ctrTitle"/>
          </p:nvPr>
        </p:nvSpPr>
        <p:spPr>
          <a:xfrm>
            <a:off x="0" y="4919334"/>
            <a:ext cx="9144000" cy="1946407"/>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I</a:t>
            </a:r>
            <a:r>
              <a:rPr lang="en-US" sz="4000" b="1" dirty="0">
                <a:effectLst>
                  <a:glow rad="127000">
                    <a:schemeClr val="tx1"/>
                  </a:glow>
                </a:effectLst>
                <a:latin typeface="Arial" charset="0"/>
                <a:ea typeface="ＭＳ Ｐゴシック" charset="0"/>
                <a:cs typeface="ＭＳ Ｐゴシック" charset="0"/>
              </a:rPr>
              <a:t>. The OT will </a:t>
            </a:r>
            <a:r>
              <a:rPr lang="en-US" sz="4000" b="1" dirty="0">
                <a:solidFill>
                  <a:srgbClr val="FFFF00"/>
                </a:solidFill>
                <a:effectLst>
                  <a:glow rad="127000">
                    <a:schemeClr val="tx1"/>
                  </a:glow>
                </a:effectLst>
                <a:latin typeface="Arial" charset="0"/>
                <a:ea typeface="ＭＳ Ｐゴシック" charset="0"/>
                <a:cs typeface="ＭＳ Ｐゴシック" charset="0"/>
              </a:rPr>
              <a:t>remain</a:t>
            </a:r>
            <a:r>
              <a:rPr lang="en-US" sz="4000" b="1" dirty="0">
                <a:effectLst>
                  <a:glow rad="127000">
                    <a:schemeClr val="tx1"/>
                  </a:glow>
                </a:effectLst>
                <a:latin typeface="Arial" charset="0"/>
                <a:ea typeface="ＭＳ Ｐゴシック" charset="0"/>
                <a:cs typeface="ＭＳ Ｐゴシック" charset="0"/>
              </a:rPr>
              <a:t> until all it prophesies about Jesus comes true (5:17-18). </a:t>
            </a:r>
          </a:p>
        </p:txBody>
      </p:sp>
    </p:spTree>
    <p:extLst>
      <p:ext uri="{BB962C8B-B14F-4D97-AF65-F5344CB8AC3E}">
        <p14:creationId xmlns:p14="http://schemas.microsoft.com/office/powerpoint/2010/main" val="361676778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22054"/>
          <a:stretch/>
        </p:blipFill>
        <p:spPr>
          <a:xfrm rot="10800000">
            <a:off x="0" y="3005380"/>
            <a:ext cx="9144000" cy="38526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9112"/>
            <a:ext cx="9144000" cy="264896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a:t>
            </a:r>
            <a:r>
              <a:rPr lang="en-US" sz="4800" b="1" dirty="0">
                <a:effectLst>
                  <a:glow rad="127000">
                    <a:schemeClr val="tx1"/>
                  </a:glow>
                </a:effectLst>
                <a:latin typeface="Arial" charset="0"/>
                <a:ea typeface="ＭＳ Ｐゴシック" charset="0"/>
                <a:cs typeface="ＭＳ Ｐゴシック" charset="0"/>
              </a:rPr>
              <a:t>. </a:t>
            </a:r>
            <a:r>
              <a:rPr lang="en-US" sz="4800" b="1" dirty="0" smtClean="0">
                <a:effectLst>
                  <a:glow rad="127000">
                    <a:schemeClr val="tx1"/>
                  </a:glow>
                </a:effectLst>
                <a:latin typeface="Arial" charset="0"/>
                <a:ea typeface="ＭＳ Ｐゴシック" charset="0"/>
                <a:cs typeface="ＭＳ Ｐゴシック" charset="0"/>
              </a:rPr>
              <a:t>We</a:t>
            </a:r>
            <a:r>
              <a:rPr lang="uk-UA" sz="4800" b="1" dirty="0" smtClean="0">
                <a:effectLst>
                  <a:glow rad="127000">
                    <a:schemeClr val="tx1"/>
                  </a:glow>
                </a:effectLst>
                <a:latin typeface="Arial" charset="0"/>
                <a:ea typeface="ＭＳ Ｐゴシック" charset="0"/>
                <a:cs typeface="ＭＳ Ｐゴシック" charset="0"/>
              </a:rPr>
              <a:t>'</a:t>
            </a:r>
            <a:r>
              <a:rPr lang="en-US" sz="4800" b="1" dirty="0" err="1" smtClean="0">
                <a:effectLst>
                  <a:glow rad="127000">
                    <a:schemeClr val="tx1"/>
                  </a:glow>
                </a:effectLst>
                <a:latin typeface="Arial" charset="0"/>
                <a:ea typeface="ＭＳ Ｐゴシック" charset="0"/>
                <a:cs typeface="ＭＳ Ｐゴシック" charset="0"/>
              </a:rPr>
              <a:t>ll</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be </a:t>
            </a:r>
            <a:r>
              <a:rPr lang="en-US" sz="4800" b="1" dirty="0">
                <a:solidFill>
                  <a:srgbClr val="FFFF00"/>
                </a:solidFill>
                <a:effectLst>
                  <a:glow rad="127000">
                    <a:schemeClr val="tx1"/>
                  </a:glow>
                </a:effectLst>
                <a:latin typeface="Arial" charset="0"/>
                <a:ea typeface="ＭＳ Ｐゴシック" charset="0"/>
                <a:cs typeface="ＭＳ Ｐゴシック" charset="0"/>
              </a:rPr>
              <a:t>rewarded</a:t>
            </a:r>
            <a:r>
              <a:rPr lang="en-US" sz="4800" b="1" dirty="0">
                <a:effectLst>
                  <a:glow rad="127000">
                    <a:schemeClr val="tx1"/>
                  </a:glow>
                </a:effectLst>
                <a:latin typeface="Arial" charset="0"/>
                <a:ea typeface="ＭＳ Ｐゴシック" charset="0"/>
                <a:cs typeface="ＭＳ Ｐゴシック" charset="0"/>
              </a:rPr>
              <a:t> based on our response to the OT (5:19-20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766539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 y="88900"/>
            <a:ext cx="8890000" cy="6667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74078" y="3036762"/>
            <a:ext cx="6069921" cy="2374188"/>
          </a:xfrm>
          <a:effectLst/>
          <a:extLst/>
        </p:spPr>
        <p:txBody>
          <a:bodyPr/>
          <a:lstStyle/>
          <a:p>
            <a:pPr>
              <a:defRPr/>
            </a:pPr>
            <a:r>
              <a:rPr lang="en-US" sz="5400" b="1" dirty="0" smtClean="0">
                <a:solidFill>
                  <a:schemeClr val="tx1"/>
                </a:solidFill>
                <a:effectLst>
                  <a:glow rad="127000">
                    <a:schemeClr val="bg1"/>
                  </a:glow>
                </a:effectLst>
                <a:latin typeface="Arial" charset="0"/>
                <a:ea typeface="ＭＳ Ｐゴシック" charset="0"/>
                <a:cs typeface="ＭＳ Ｐゴシック" charset="0"/>
              </a:rPr>
              <a:t>How much do you read the OT?</a:t>
            </a:r>
            <a:endParaRPr lang="en-US" sz="54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92344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8476973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Slaughter of the Canaanites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29640"/>
            <a:ext cx="9144000" cy="3794760"/>
          </a:xfrm>
          <a:prstGeom prst="rect">
            <a:avLst/>
          </a:prstGeom>
        </p:spPr>
      </p:pic>
    </p:spTree>
    <p:extLst>
      <p:ext uri="{BB962C8B-B14F-4D97-AF65-F5344CB8AC3E}">
        <p14:creationId xmlns:p14="http://schemas.microsoft.com/office/powerpoint/2010/main" val="387682404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Slavery in the Old Testament</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871030" y="2256733"/>
            <a:ext cx="5080000" cy="4419600"/>
          </a:xfrm>
          <a:prstGeom prst="rect">
            <a:avLst/>
          </a:prstGeom>
        </p:spPr>
      </p:pic>
    </p:spTree>
    <p:extLst>
      <p:ext uri="{BB962C8B-B14F-4D97-AF65-F5344CB8AC3E}">
        <p14:creationId xmlns:p14="http://schemas.microsoft.com/office/powerpoint/2010/main" val="24559120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5401"/>
            <a:ext cx="9144001" cy="6841233"/>
          </a:xfrm>
          <a:prstGeom prst="rect">
            <a:avLst/>
          </a:prstGeom>
        </p:spPr>
      </p:pic>
      <p:sp>
        <p:nvSpPr>
          <p:cNvPr id="900098" name="Rectangle 2"/>
          <p:cNvSpPr>
            <a:spLocks noGrp="1" noChangeArrowheads="1"/>
          </p:cNvSpPr>
          <p:nvPr>
            <p:ph type="ctrTitle"/>
          </p:nvPr>
        </p:nvSpPr>
        <p:spPr>
          <a:xfrm>
            <a:off x="0" y="4619546"/>
            <a:ext cx="9144000" cy="219253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Supposed Old Testament God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72791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spDef>
    <a:lnDef>
      <a:spPr bwMode="auto">
        <a:xfrm>
          <a:off x="0" y="0"/>
          <a:ext cx="1" cy="1"/>
        </a:xfrm>
        <a:custGeom>
          <a:avLst/>
          <a:gdLst/>
          <a:ahLst/>
          <a:cxnLst/>
          <a:rect l="0" t="0" r="0" b="0"/>
          <a:pathLst/>
        </a:custGeom>
        <a:solidFill>
          <a:srgbClr val="000000"/>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ea typeface="Arial" pitchFamily="-112" charset="0"/>
            <a:cs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1009</TotalTime>
  <Words>3899</Words>
  <Application>Microsoft Macintosh PowerPoint</Application>
  <PresentationFormat>On-screen Show (4:3)</PresentationFormat>
  <Paragraphs>420</Paragraphs>
  <Slides>66</Slides>
  <Notes>63</Notes>
  <HiddenSlides>0</HiddenSlides>
  <MMClips>0</MMClips>
  <ScaleCrop>false</ScaleCrop>
  <HeadingPairs>
    <vt:vector size="4" baseType="variant">
      <vt:variant>
        <vt:lpstr>Theme</vt:lpstr>
      </vt:variant>
      <vt:variant>
        <vt:i4>14</vt:i4>
      </vt:variant>
      <vt:variant>
        <vt:lpstr>Slide Titles</vt:lpstr>
      </vt:variant>
      <vt:variant>
        <vt:i4>66</vt:i4>
      </vt:variant>
    </vt:vector>
  </HeadingPairs>
  <TitlesOfParts>
    <vt:vector size="80" baseType="lpstr">
      <vt:lpstr>49_Blank Presentation</vt:lpstr>
      <vt:lpstr>Beam</vt:lpstr>
      <vt:lpstr>24_Default Design</vt:lpstr>
      <vt:lpstr>Topo</vt:lpstr>
      <vt:lpstr>1_untitled 3</vt:lpstr>
      <vt:lpstr>Cascade</vt:lpstr>
      <vt:lpstr>MEADOW</vt:lpstr>
      <vt:lpstr>Teamwork</vt:lpstr>
      <vt:lpstr>2_untitled 3</vt:lpstr>
      <vt:lpstr>Blank Presentation</vt:lpstr>
      <vt:lpstr>Default Design</vt:lpstr>
      <vt:lpstr>2_Default Design</vt:lpstr>
      <vt:lpstr>8_Blank Presentation</vt:lpstr>
      <vt:lpstr>1_Default Design</vt:lpstr>
      <vt:lpstr>What Should We Do with the Old Testament?</vt:lpstr>
      <vt:lpstr>The Old Testament</vt:lpstr>
      <vt:lpstr>Old Testament Stories</vt:lpstr>
      <vt:lpstr>Is God Different?</vt:lpstr>
      <vt:lpstr>Critics</vt:lpstr>
      <vt:lpstr>What do you do with the Old Testament?</vt:lpstr>
      <vt:lpstr>Slaughter of the Canaanites</vt:lpstr>
      <vt:lpstr>Slavery in the Old Testament</vt:lpstr>
      <vt:lpstr>The Supposed Old Testament God</vt:lpstr>
      <vt:lpstr>Two Different Testaments</vt:lpstr>
      <vt:lpstr>How should we relate to the Old Testament?</vt:lpstr>
      <vt:lpstr>Jesus &amp; the OT</vt:lpstr>
      <vt:lpstr>Why was the Law so vital?</vt:lpstr>
      <vt:lpstr>The Mosaic Law</vt:lpstr>
      <vt:lpstr>Jesus &amp; the OT</vt:lpstr>
      <vt:lpstr>When Jesus is King…  (Matthew 5–7)</vt:lpstr>
      <vt:lpstr>How to  be  blessed (1-12)</vt:lpstr>
      <vt:lpstr>Direct others to God.</vt:lpstr>
      <vt:lpstr>Key Truths Today:</vt:lpstr>
      <vt:lpstr>The Proper Way to View the Old Testament</vt:lpstr>
      <vt:lpstr>I. The OT will remain until all it prophesies about Jesus comes true (5:17-18). </vt:lpstr>
      <vt:lpstr>Jesus came to fulfill the OT rather than abolish it (5:17)</vt:lpstr>
      <vt:lpstr>"Do not think that I have come to abolish the Law or the Prophets; I have not come to abolish them but to fulfill them"  (5:17 NIV).</vt:lpstr>
      <vt:lpstr>Jesus confronted the Pharisees</vt:lpstr>
      <vt:lpstr>"Do not think that I have come to abolish the Law or the Prophets; I have not come to abolish them but to fulfill them"  (5:17 NIV).</vt:lpstr>
      <vt:lpstr>The Hebrew Canon</vt:lpstr>
      <vt:lpstr>The Hebrew Canon</vt:lpstr>
      <vt:lpstr>The Hebrew Canon</vt:lpstr>
      <vt:lpstr>The Christian's Relationship to the Law</vt:lpstr>
      <vt:lpstr>The heart of the Mosaic Covenant is the Ten Commandments</vt:lpstr>
      <vt:lpstr>TRADITIONAL VIEW ON LAW</vt:lpstr>
      <vt:lpstr>Moral law means God's rules that apply to…</vt:lpstr>
      <vt:lpstr>The Ten Commandments </vt:lpstr>
      <vt:lpstr>The Ten Commandments </vt:lpstr>
      <vt:lpstr>The Ten Commandments </vt:lpstr>
      <vt:lpstr>Does the Law of Moses Apply to Me? (Five Views)</vt:lpstr>
      <vt:lpstr>Was the Law ever required of Gentiles—such as the Sabbath? </vt:lpstr>
      <vt:lpstr>To Clip or Not to Clip?</vt:lpstr>
      <vt:lpstr>What do you think?</vt:lpstr>
      <vt:lpstr>Leviticus 19:28 "Do not cut your bodies for the dead, and do not mark your skin with tattoos. I am the LORD."</vt:lpstr>
      <vt:lpstr>No Legalism!</vt:lpstr>
      <vt:lpstr>The Old Testament Doesn’t Apply</vt:lpstr>
      <vt:lpstr>"So Christ has truly set us free. Now make sure that you stay free, and don't get tied up again in slavery to the law"  (Gal. 5:1 NLT).</vt:lpstr>
      <vt:lpstr>Paul gave up rights to help Jews, Gentiles and weak Christians mature in Christ  (1 Cor 9:19-23) </vt:lpstr>
      <vt:lpstr>"I tell you the truth, until heaven and earth disappear, not the smallest letter, not the least stroke of a pen, will by any means disappear from the Law until everything is accomplished" (5:18 NIV).</vt:lpstr>
      <vt:lpstr>The Hebrew Consonants</vt:lpstr>
      <vt:lpstr>How should we relate to the Old Testament?</vt:lpstr>
      <vt:lpstr>I. The OT will remain until all it prophesies about Jesus comes true (5:17-18). </vt:lpstr>
      <vt:lpstr>II. We'll be rewarded based on our response to the OT (5:19-20).</vt:lpstr>
      <vt:lpstr>"Anyone who breaks one of the least of these commandments and teaches others to do the same will be called least in the kingdom of heaven, but whoever practices and teaches these commands will be called great in the kingdom of heaven" (5:19 NIV).</vt:lpstr>
      <vt:lpstr>Rewards in the Kingdom of Heaven</vt:lpstr>
      <vt:lpstr>"Scripture" (5: NLT).</vt:lpstr>
      <vt:lpstr>Entering the Kingdom of Heaven</vt:lpstr>
      <vt:lpstr>"For I tell you that unless your righteousness surpasses that of the Pharisees and the teachers of the law, you will certainly not enter the kingdom of heaven"  (5:20 NIV).</vt:lpstr>
      <vt:lpstr>"The Epitome of Righteousness"</vt:lpstr>
      <vt:lpstr>External Righteousness</vt:lpstr>
      <vt:lpstr>"Torah observant" but missing the point</vt:lpstr>
      <vt:lpstr>Righteous in Christ</vt:lpstr>
      <vt:lpstr>"For I tell you that unless your righteousness surpasses that of the Pharisees and the teachers of the law, you will certainly not enter the kingdom of heaven"  (5:20 NIV).</vt:lpstr>
      <vt:lpstr>How should we relate to the Old Testament?</vt:lpstr>
      <vt:lpstr>Read the OT but focus on Jesus</vt:lpstr>
      <vt:lpstr>I. The OT will remain until all it prophesies about Jesus comes true (5:17-18). </vt:lpstr>
      <vt:lpstr>II. We'll be rewarded based on our response to the OT (5:19-20).</vt:lpstr>
      <vt:lpstr>How much do you read the OT?</vt:lpstr>
      <vt:lpstr>NT Sermons link at BibleStudyDownloads.org</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58</cp:revision>
  <dcterms:created xsi:type="dcterms:W3CDTF">2014-08-02T06:39:19Z</dcterms:created>
  <dcterms:modified xsi:type="dcterms:W3CDTF">2017-10-02T08:57:48Z</dcterms:modified>
</cp:coreProperties>
</file>